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74" r:id="rId2"/>
    <p:sldId id="276" r:id="rId3"/>
    <p:sldId id="262" r:id="rId4"/>
    <p:sldId id="263" r:id="rId5"/>
    <p:sldId id="264" r:id="rId6"/>
    <p:sldId id="265" r:id="rId7"/>
    <p:sldId id="266" r:id="rId8"/>
    <p:sldId id="267" r:id="rId9"/>
    <p:sldId id="268" r:id="rId10"/>
    <p:sldId id="271" r:id="rId11"/>
    <p:sldId id="269" r:id="rId12"/>
    <p:sldId id="275" r:id="rId13"/>
    <p:sldId id="270" r:id="rId14"/>
    <p:sldId id="272"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C6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1176245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EFE92E-5122-4698-B16E-8D4C9AACF50C}"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1603730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177816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6623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3092240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3866101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15743791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2980032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103261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3133941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2691676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EFE92E-5122-4698-B16E-8D4C9AACF50C}"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2197708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EFE92E-5122-4698-B16E-8D4C9AACF50C}" type="datetimeFigureOut">
              <a:rPr lang="en-GB" smtClean="0"/>
              <a:t>30/01/2023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677478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217939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142794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1EFE92E-5122-4698-B16E-8D4C9AACF50C}" type="datetimeFigureOut">
              <a:rPr lang="en-GB" smtClean="0"/>
              <a:t>30/01/2023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313127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EFE92E-5122-4698-B16E-8D4C9AACF50C}" type="datetimeFigureOut">
              <a:rPr lang="en-GB" smtClean="0"/>
              <a:t>30/01/2023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3090874-D407-4665-9A1B-2FEE74EC4302}" type="slidenum">
              <a:rPr lang="en-GB" smtClean="0"/>
              <a:t>‹#›</a:t>
            </a:fld>
            <a:endParaRPr lang="en-GB"/>
          </a:p>
        </p:txBody>
      </p:sp>
    </p:spTree>
    <p:extLst>
      <p:ext uri="{BB962C8B-B14F-4D97-AF65-F5344CB8AC3E}">
        <p14:creationId xmlns:p14="http://schemas.microsoft.com/office/powerpoint/2010/main" val="143033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alpha val="36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1EFE92E-5122-4698-B16E-8D4C9AACF50C}" type="datetimeFigureOut">
              <a:rPr lang="en-GB" smtClean="0"/>
              <a:t>30/01/2023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3090874-D407-4665-9A1B-2FEE74EC4302}" type="slidenum">
              <a:rPr lang="en-GB" smtClean="0"/>
              <a:t>‹#›</a:t>
            </a:fld>
            <a:endParaRPr lang="en-GB"/>
          </a:p>
        </p:txBody>
      </p:sp>
    </p:spTree>
    <p:extLst>
      <p:ext uri="{BB962C8B-B14F-4D97-AF65-F5344CB8AC3E}">
        <p14:creationId xmlns:p14="http://schemas.microsoft.com/office/powerpoint/2010/main" val="263013387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rreycc.gov.uk/__data/assets/pdf_file/0009/249741/P16-Provision-and-Resource-2020-2021-v1.4.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lmiforall.org.uk/" TargetMode="External"/><Relationship Id="rId5" Type="http://schemas.openxmlformats.org/officeDocument/2006/relationships/hyperlink" Target="http://skillsmatch.intelligentlondon.org.uk/schools_colleges" TargetMode="Externa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hyperlink" Target="http://www.goodcareerguidance.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Rita.Gavajena@blossomhouseschool.co.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topic/further-education-skills/apprenticeships" TargetMode="Externa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s://www.mencap.org.uk/advice-and-support/employment/supported-internships" TargetMode="External"/><Relationship Id="rId4" Type="http://schemas.openxmlformats.org/officeDocument/2006/relationships/hyperlink" Target="https://www.gov.uk/government/collections/traineeships--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ationalcareers.service.gov.uk/careers-advice/career-choices-at-16" TargetMode="External"/><Relationship Id="rId2" Type="http://schemas.openxmlformats.org/officeDocument/2006/relationships/hyperlink" Target="https://www.gov.uk/access-to-work" TargetMode="External"/><Relationship Id="rId1" Type="http://schemas.openxmlformats.org/officeDocument/2006/relationships/slideLayout" Target="../slideLayouts/slideLayout2.xml"/><Relationship Id="rId5" Type="http://schemas.openxmlformats.org/officeDocument/2006/relationships/hyperlink" Target="https://contact.org.uk/about-contact/what-we-do/" TargetMode="External"/><Relationship Id="rId4" Type="http://schemas.openxmlformats.org/officeDocument/2006/relationships/hyperlink" Target="https://www.sharecommunity.org.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nationalcareers.service.gov.uk/" TargetMode="External"/><Relationship Id="rId2" Type="http://schemas.openxmlformats.org/officeDocument/2006/relationships/hyperlink" Target="https://www.parentalguidance.org.uk/all-articles" TargetMode="External"/><Relationship Id="rId1" Type="http://schemas.openxmlformats.org/officeDocument/2006/relationships/slideLayout" Target="../slideLayouts/slideLayout2.xml"/><Relationship Id="rId5" Type="http://schemas.openxmlformats.org/officeDocument/2006/relationships/hyperlink" Target="https://www.preparingforadulthood.org.uk/" TargetMode="External"/><Relationship Id="rId4" Type="http://schemas.openxmlformats.org/officeDocument/2006/relationships/hyperlink" Target="mailto:christines@blossomhouseschool.co.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bbc.co.uk/bitesize/articles/z6ws47h" TargetMode="External"/><Relationship Id="rId7" Type="http://schemas.openxmlformats.org/officeDocument/2006/relationships/hyperlink" Target="https://www.gov.uk/government/collections/traineeships--2" TargetMode="External"/><Relationship Id="rId2" Type="http://schemas.openxmlformats.org/officeDocument/2006/relationships/hyperlink" Target="https://nationalcareers.service.gov.uk/careers-advice/career-choices-at-16" TargetMode="External"/><Relationship Id="rId1" Type="http://schemas.openxmlformats.org/officeDocument/2006/relationships/slideLayout" Target="../slideLayouts/slideLayout2.xml"/><Relationship Id="rId6" Type="http://schemas.openxmlformats.org/officeDocument/2006/relationships/hyperlink" Target="https://www.gov.uk/topic/further-education-skills/apprenticeships" TargetMode="External"/><Relationship Id="rId5" Type="http://schemas.openxmlformats.org/officeDocument/2006/relationships/hyperlink" Target="https://www.mencap.org.uk/advice-and-support/employment/supported-internships" TargetMode="External"/><Relationship Id="rId4" Type="http://schemas.openxmlformats.org/officeDocument/2006/relationships/hyperlink" Target="https://www.youtube.com/watch?v=f_xAQNNi4p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ationalcareers.service.gov.uk/" TargetMode="External"/><Relationship Id="rId2" Type="http://schemas.openxmlformats.org/officeDocument/2006/relationships/hyperlink" Target="mailto:Rita.Gavajena@blossomhouseschool.co.uk" TargetMode="External"/><Relationship Id="rId1" Type="http://schemas.openxmlformats.org/officeDocument/2006/relationships/slideLayout" Target="../slideLayouts/slideLayout2.xml"/><Relationship Id="rId4" Type="http://schemas.openxmlformats.org/officeDocument/2006/relationships/hyperlink" Target="https://icould.com/buzz-quiz/"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www.stem.org.uk/resources" TargetMode="External"/><Relationship Id="rId3" Type="http://schemas.openxmlformats.org/officeDocument/2006/relationships/hyperlink" Target="https://icould.com/" TargetMode="External"/><Relationship Id="rId7" Type="http://schemas.openxmlformats.org/officeDocument/2006/relationships/hyperlink" Target="https://www.myworldofwork.co.uk/lesson-inserts" TargetMode="External"/><Relationship Id="rId12" Type="http://schemas.openxmlformats.org/officeDocument/2006/relationships/hyperlink" Target="http://www.forum-talent-potential.org/good-practice/" TargetMode="External"/><Relationship Id="rId2" Type="http://schemas.openxmlformats.org/officeDocument/2006/relationships/hyperlink" Target="https://www.careersbox.co.uk/" TargetMode="External"/><Relationship Id="rId1" Type="http://schemas.openxmlformats.org/officeDocument/2006/relationships/slideLayout" Target="../slideLayouts/slideLayout2.xml"/><Relationship Id="rId6" Type="http://schemas.openxmlformats.org/officeDocument/2006/relationships/hyperlink" Target="https://nationalcareers.service.gov.uk/explore-careers" TargetMode="External"/><Relationship Id="rId11" Type="http://schemas.openxmlformats.org/officeDocument/2006/relationships/hyperlink" Target="https://www.careersandenterprise.co.uk/sites/default/files/uploaded/careers_in_the_curriculum_report_what_works.pdf" TargetMode="External"/><Relationship Id="rId5" Type="http://schemas.openxmlformats.org/officeDocument/2006/relationships/hyperlink" Target="https://www.bbc.co.uk/bitesize/articles/zhst2sg" TargetMode="External"/><Relationship Id="rId10" Type="http://schemas.openxmlformats.org/officeDocument/2006/relationships/hyperlink" Target="https://resources.careersandenterprise.co.uk/resources/gatsby-benchmark-toolkit-schools" TargetMode="External"/><Relationship Id="rId4" Type="http://schemas.openxmlformats.org/officeDocument/2006/relationships/hyperlink" Target="https://www.firstcareers.co.uk/" TargetMode="External"/><Relationship Id="rId9" Type="http://schemas.openxmlformats.org/officeDocument/2006/relationships/hyperlink" Target="https://www.instantoffices.com/blog/featured/fastest-growing-sectors-london/#:~:text=These%20include%20healthcare%2C%20education%2C%20business,%2C%20wholesale%2C%20manufacturing%20and%20utilit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BB37-1912-41E5-BE09-B746A6256C24}"/>
              </a:ext>
            </a:extLst>
          </p:cNvPr>
          <p:cNvSpPr>
            <a:spLocks noGrp="1"/>
          </p:cNvSpPr>
          <p:nvPr>
            <p:ph type="title"/>
          </p:nvPr>
        </p:nvSpPr>
        <p:spPr/>
        <p:txBody>
          <a:bodyPr/>
          <a:lstStyle/>
          <a:p>
            <a:r>
              <a:rPr lang="en-GB" sz="3600" b="1" dirty="0">
                <a:solidFill>
                  <a:schemeClr val="bg1"/>
                </a:solidFill>
                <a:cs typeface="Arial" panose="020B0604020202020204" pitchFamily="34" charset="0"/>
              </a:rPr>
              <a:t>Blossom House School Careers Education</a:t>
            </a:r>
            <a:endParaRPr lang="en-GB" sz="3600" b="1" dirty="0"/>
          </a:p>
        </p:txBody>
      </p:sp>
      <p:sp>
        <p:nvSpPr>
          <p:cNvPr id="3" name="Content Placeholder 2">
            <a:extLst>
              <a:ext uri="{FF2B5EF4-FFF2-40B4-BE49-F238E27FC236}">
                <a16:creationId xmlns:a16="http://schemas.microsoft.com/office/drawing/2014/main" id="{DABDABFE-BA01-411B-8641-2B44B7D7936C}"/>
              </a:ext>
            </a:extLst>
          </p:cNvPr>
          <p:cNvSpPr>
            <a:spLocks noGrp="1"/>
          </p:cNvSpPr>
          <p:nvPr>
            <p:ph idx="1"/>
          </p:nvPr>
        </p:nvSpPr>
        <p:spPr/>
        <p:txBody>
          <a:bodyPr>
            <a:normAutofit/>
          </a:bodyPr>
          <a:lstStyle/>
          <a:p>
            <a:r>
              <a:rPr lang="en-GB" dirty="0">
                <a:solidFill>
                  <a:schemeClr val="bg1"/>
                </a:solidFill>
                <a:latin typeface="+mn-lt"/>
                <a:cs typeface="Arial" panose="020B0604020202020204" pitchFamily="34" charset="0"/>
              </a:rPr>
              <a:t>Blossom House School is committed to delivering a high standard of Careers Education, Information, Advice and Guidance.</a:t>
            </a:r>
          </a:p>
          <a:p>
            <a:r>
              <a:rPr lang="en-GB" dirty="0">
                <a:solidFill>
                  <a:srgbClr val="0C1823"/>
                </a:solidFill>
                <a:latin typeface="+mn-lt"/>
                <a:cs typeface="Arial" panose="020B0604020202020204" pitchFamily="34" charset="0"/>
              </a:rPr>
              <a:t>We are fully compliant with the Baker Clause, and our aim is to ensure that </a:t>
            </a:r>
            <a:r>
              <a:rPr lang="en-GB" dirty="0">
                <a:solidFill>
                  <a:schemeClr val="bg1"/>
                </a:solidFill>
                <a:latin typeface="+mn-lt"/>
                <a:cs typeface="Arial" panose="020B0604020202020204" pitchFamily="34" charset="0"/>
              </a:rPr>
              <a:t>our pupils are learning in an environment that suit their learning needs and abilities.</a:t>
            </a:r>
          </a:p>
          <a:p>
            <a:r>
              <a:rPr lang="en-GB" dirty="0">
                <a:solidFill>
                  <a:srgbClr val="0C1823"/>
                </a:solidFill>
                <a:latin typeface="+mn-lt"/>
                <a:cs typeface="Arial" panose="020B0604020202020204" pitchFamily="34" charset="0"/>
              </a:rPr>
              <a:t>We aim to</a:t>
            </a:r>
          </a:p>
          <a:p>
            <a:pPr>
              <a:buFont typeface="Arial" panose="020B0604020202020204" pitchFamily="34" charset="0"/>
              <a:buChar char="•"/>
            </a:pPr>
            <a:r>
              <a:rPr lang="en-GB" dirty="0">
                <a:solidFill>
                  <a:srgbClr val="0C1823"/>
                </a:solidFill>
                <a:latin typeface="+mn-lt"/>
                <a:cs typeface="Arial" panose="020B0604020202020204" pitchFamily="34" charset="0"/>
              </a:rPr>
              <a:t>support our students’ decision-making as they approach transitions and have to make choices </a:t>
            </a:r>
          </a:p>
          <a:p>
            <a:pPr>
              <a:buFont typeface="Arial" panose="020B0604020202020204" pitchFamily="34" charset="0"/>
              <a:buChar char="•"/>
            </a:pPr>
            <a:r>
              <a:rPr lang="en-GB" dirty="0">
                <a:solidFill>
                  <a:srgbClr val="0C1823"/>
                </a:solidFill>
                <a:latin typeface="+mn-lt"/>
                <a:cs typeface="Arial" panose="020B0604020202020204" pitchFamily="34" charset="0"/>
              </a:rPr>
              <a:t>inspire them as they consider their future options</a:t>
            </a:r>
          </a:p>
          <a:p>
            <a:pPr>
              <a:buFont typeface="Arial" panose="020B0604020202020204" pitchFamily="34" charset="0"/>
              <a:buChar char="•"/>
            </a:pPr>
            <a:r>
              <a:rPr lang="en-GB" dirty="0">
                <a:solidFill>
                  <a:srgbClr val="0C1823"/>
                </a:solidFill>
                <a:latin typeface="+mn-lt"/>
                <a:cs typeface="Arial" panose="020B0604020202020204" pitchFamily="34" charset="0"/>
              </a:rPr>
              <a:t>help them understand and develop their employability skills as they prepare for the world of work.</a:t>
            </a:r>
          </a:p>
          <a:p>
            <a:endParaRPr lang="en-GB" dirty="0">
              <a:solidFill>
                <a:srgbClr val="0C1823"/>
              </a:solidFill>
              <a:latin typeface="+mn-lt"/>
              <a:cs typeface="Arial" panose="020B0604020202020204" pitchFamily="34" charset="0"/>
            </a:endParaRPr>
          </a:p>
        </p:txBody>
      </p:sp>
    </p:spTree>
    <p:extLst>
      <p:ext uri="{BB962C8B-B14F-4D97-AF65-F5344CB8AC3E}">
        <p14:creationId xmlns:p14="http://schemas.microsoft.com/office/powerpoint/2010/main" val="1436989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DA94-F8D4-4150-BAA5-7805A602DB78}"/>
              </a:ext>
            </a:extLst>
          </p:cNvPr>
          <p:cNvSpPr>
            <a:spLocks noGrp="1"/>
          </p:cNvSpPr>
          <p:nvPr>
            <p:ph type="title"/>
          </p:nvPr>
        </p:nvSpPr>
        <p:spPr/>
        <p:txBody>
          <a:bodyPr/>
          <a:lstStyle/>
          <a:p>
            <a:r>
              <a:rPr lang="en-GB" dirty="0">
                <a:solidFill>
                  <a:schemeClr val="bg1"/>
                </a:solidFill>
              </a:rPr>
              <a:t>Post 16 and Post 18 Options</a:t>
            </a:r>
          </a:p>
        </p:txBody>
      </p:sp>
      <p:pic>
        <p:nvPicPr>
          <p:cNvPr id="4" name="Content Placeholder 3">
            <a:extLst>
              <a:ext uri="{FF2B5EF4-FFF2-40B4-BE49-F238E27FC236}">
                <a16:creationId xmlns:a16="http://schemas.microsoft.com/office/drawing/2014/main" id="{5DD09AB6-4E1A-4584-B12A-5DF78BD6B5D8}"/>
              </a:ext>
            </a:extLst>
          </p:cNvPr>
          <p:cNvPicPr>
            <a:picLocks noGrp="1" noChangeAspect="1"/>
          </p:cNvPicPr>
          <p:nvPr>
            <p:ph idx="1"/>
          </p:nvPr>
        </p:nvPicPr>
        <p:blipFill>
          <a:blip r:embed="rId2"/>
          <a:stretch>
            <a:fillRect/>
          </a:stretch>
        </p:blipFill>
        <p:spPr>
          <a:xfrm>
            <a:off x="780176" y="1403434"/>
            <a:ext cx="3151195" cy="4141689"/>
          </a:xfrm>
          <a:prstGeom prst="rect">
            <a:avLst/>
          </a:prstGeom>
        </p:spPr>
      </p:pic>
      <p:sp>
        <p:nvSpPr>
          <p:cNvPr id="5" name="TextBox 4">
            <a:extLst>
              <a:ext uri="{FF2B5EF4-FFF2-40B4-BE49-F238E27FC236}">
                <a16:creationId xmlns:a16="http://schemas.microsoft.com/office/drawing/2014/main" id="{DCB56DBA-748B-4B0E-97E2-76AD872BE77E}"/>
              </a:ext>
            </a:extLst>
          </p:cNvPr>
          <p:cNvSpPr txBox="1"/>
          <p:nvPr/>
        </p:nvSpPr>
        <p:spPr>
          <a:xfrm>
            <a:off x="4907560" y="1403434"/>
            <a:ext cx="3353071" cy="5170646"/>
          </a:xfrm>
          <a:prstGeom prst="rect">
            <a:avLst/>
          </a:prstGeom>
          <a:noFill/>
        </p:spPr>
        <p:txBody>
          <a:bodyPr wrap="square" rtlCol="0">
            <a:spAutoFit/>
          </a:bodyPr>
          <a:lstStyle/>
          <a:p>
            <a:r>
              <a:rPr lang="en-GB" dirty="0">
                <a:solidFill>
                  <a:schemeClr val="bg1"/>
                </a:solidFill>
              </a:rPr>
              <a:t>This resource pack covers</a:t>
            </a:r>
          </a:p>
          <a:p>
            <a:pPr marL="285750" indent="-285750">
              <a:buFont typeface="Arial" panose="020B0604020202020204" pitchFamily="34" charset="0"/>
              <a:buChar char="•"/>
            </a:pPr>
            <a:r>
              <a:rPr lang="en-GB" dirty="0">
                <a:solidFill>
                  <a:schemeClr val="bg1"/>
                </a:solidFill>
              </a:rPr>
              <a:t>Advice, Guidance and Rules</a:t>
            </a:r>
          </a:p>
          <a:p>
            <a:pPr marL="285750" indent="-285750">
              <a:buFont typeface="Arial" panose="020B0604020202020204" pitchFamily="34" charset="0"/>
              <a:buChar char="•"/>
            </a:pPr>
            <a:r>
              <a:rPr lang="en-GB" dirty="0">
                <a:solidFill>
                  <a:schemeClr val="bg1"/>
                </a:solidFill>
              </a:rPr>
              <a:t>Apprenticeship Training</a:t>
            </a:r>
          </a:p>
          <a:p>
            <a:pPr marL="285750" indent="-285750">
              <a:buFont typeface="Arial" panose="020B0604020202020204" pitchFamily="34" charset="0"/>
              <a:buChar char="•"/>
            </a:pPr>
            <a:r>
              <a:rPr lang="en-GB" dirty="0">
                <a:solidFill>
                  <a:schemeClr val="bg1"/>
                </a:solidFill>
              </a:rPr>
              <a:t>Bursaries</a:t>
            </a:r>
          </a:p>
          <a:p>
            <a:pPr marL="285750" indent="-285750">
              <a:buFont typeface="Arial" panose="020B0604020202020204" pitchFamily="34" charset="0"/>
              <a:buChar char="•"/>
            </a:pPr>
            <a:r>
              <a:rPr lang="en-GB" dirty="0">
                <a:solidFill>
                  <a:schemeClr val="bg1"/>
                </a:solidFill>
              </a:rPr>
              <a:t>Careers</a:t>
            </a:r>
          </a:p>
          <a:p>
            <a:pPr marL="285750" indent="-285750">
              <a:buFont typeface="Arial" panose="020B0604020202020204" pitchFamily="34" charset="0"/>
              <a:buChar char="•"/>
            </a:pPr>
            <a:r>
              <a:rPr lang="en-GB" dirty="0">
                <a:solidFill>
                  <a:schemeClr val="bg1"/>
                </a:solidFill>
              </a:rPr>
              <a:t>Funding and Grants</a:t>
            </a:r>
          </a:p>
          <a:p>
            <a:pPr marL="285750" indent="-285750">
              <a:buFont typeface="Arial" panose="020B0604020202020204" pitchFamily="34" charset="0"/>
              <a:buChar char="•"/>
            </a:pPr>
            <a:r>
              <a:rPr lang="en-GB" dirty="0">
                <a:solidFill>
                  <a:schemeClr val="bg1"/>
                </a:solidFill>
              </a:rPr>
              <a:t>Learning Experiences</a:t>
            </a:r>
          </a:p>
          <a:p>
            <a:pPr marL="285750" indent="-285750">
              <a:buFont typeface="Arial" panose="020B0604020202020204" pitchFamily="34" charset="0"/>
              <a:buChar char="•"/>
            </a:pPr>
            <a:r>
              <a:rPr lang="en-GB" dirty="0">
                <a:solidFill>
                  <a:schemeClr val="bg1"/>
                </a:solidFill>
              </a:rPr>
              <a:t>Residential</a:t>
            </a:r>
          </a:p>
          <a:p>
            <a:pPr marL="285750" indent="-285750">
              <a:buFont typeface="Arial" panose="020B0604020202020204" pitchFamily="34" charset="0"/>
              <a:buChar char="•"/>
            </a:pPr>
            <a:r>
              <a:rPr lang="en-GB" dirty="0">
                <a:solidFill>
                  <a:schemeClr val="bg1"/>
                </a:solidFill>
              </a:rPr>
              <a:t>Training Centres / Trainee Placements</a:t>
            </a:r>
          </a:p>
          <a:p>
            <a:pPr marL="285750" indent="-285750">
              <a:buFont typeface="Arial" panose="020B0604020202020204" pitchFamily="34" charset="0"/>
              <a:buChar char="•"/>
            </a:pPr>
            <a:r>
              <a:rPr lang="en-GB" dirty="0">
                <a:solidFill>
                  <a:schemeClr val="bg1"/>
                </a:solidFill>
              </a:rPr>
              <a:t>USAC</a:t>
            </a:r>
          </a:p>
          <a:p>
            <a:pPr marL="285750" indent="-285750">
              <a:buFont typeface="Arial" panose="020B0604020202020204" pitchFamily="34" charset="0"/>
              <a:buChar char="•"/>
            </a:pPr>
            <a:r>
              <a:rPr lang="en-GB" dirty="0">
                <a:solidFill>
                  <a:schemeClr val="bg1"/>
                </a:solidFill>
              </a:rPr>
              <a:t>Work Experience Programmes</a:t>
            </a:r>
          </a:p>
          <a:p>
            <a:pPr marL="285750" indent="-285750">
              <a:buFont typeface="Arial" panose="020B0604020202020204" pitchFamily="34" charset="0"/>
              <a:buChar char="•"/>
            </a:pPr>
            <a:r>
              <a:rPr lang="en-GB" dirty="0">
                <a:solidFill>
                  <a:schemeClr val="bg1"/>
                </a:solidFill>
              </a:rPr>
              <a:t>Youth Support</a:t>
            </a:r>
          </a:p>
          <a:p>
            <a:pPr marL="285750" indent="-285750">
              <a:buFont typeface="Arial" panose="020B0604020202020204" pitchFamily="34" charset="0"/>
              <a:buChar char="•"/>
            </a:pPr>
            <a:r>
              <a:rPr lang="en-GB" sz="1200" dirty="0">
                <a:solidFill>
                  <a:srgbClr val="0000FF"/>
                </a:solidFill>
                <a:hlinkClick r:id="rId3">
                  <a:extLst>
                    <a:ext uri="{A12FA001-AC4F-418D-AE19-62706E023703}">
                      <ahyp:hlinkClr xmlns:ahyp="http://schemas.microsoft.com/office/drawing/2018/hyperlinkcolor" val="tx"/>
                    </a:ext>
                  </a:extLst>
                </a:hlinkClick>
              </a:rPr>
              <a:t>https://www.surreycc.gov.uk/__data/assets/pdf_file/0009/249741/P16-Provision-and-Resource-2020-2021-v1.4.pdf</a:t>
            </a:r>
            <a:endParaRPr lang="en-GB" sz="1200" dirty="0">
              <a:solidFill>
                <a:srgbClr val="0000FF"/>
              </a:solidFill>
            </a:endParaRPr>
          </a:p>
          <a:p>
            <a:pPr marL="285750" indent="-285750">
              <a:buFont typeface="Arial" panose="020B0604020202020204" pitchFamily="34" charset="0"/>
              <a:buChar char="•"/>
            </a:pPr>
            <a:endParaRPr lang="en-GB" sz="1200" dirty="0">
              <a:solidFill>
                <a:schemeClr val="bg1"/>
              </a:solidFill>
            </a:endParaRPr>
          </a:p>
        </p:txBody>
      </p:sp>
    </p:spTree>
    <p:extLst>
      <p:ext uri="{BB962C8B-B14F-4D97-AF65-F5344CB8AC3E}">
        <p14:creationId xmlns:p14="http://schemas.microsoft.com/office/powerpoint/2010/main" val="213772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23A33-6DBE-4670-8A4F-686FB7803558}"/>
              </a:ext>
            </a:extLst>
          </p:cNvPr>
          <p:cNvSpPr>
            <a:spLocks noGrp="1"/>
          </p:cNvSpPr>
          <p:nvPr>
            <p:ph type="title"/>
          </p:nvPr>
        </p:nvSpPr>
        <p:spPr/>
        <p:txBody>
          <a:bodyPr/>
          <a:lstStyle/>
          <a:p>
            <a:r>
              <a:rPr lang="en-GB" dirty="0">
                <a:solidFill>
                  <a:schemeClr val="bg1"/>
                </a:solidFill>
              </a:rPr>
              <a:t>Careers Programme At Blossom House School</a:t>
            </a:r>
          </a:p>
        </p:txBody>
      </p:sp>
      <p:sp>
        <p:nvSpPr>
          <p:cNvPr id="3" name="Content Placeholder 2">
            <a:extLst>
              <a:ext uri="{FF2B5EF4-FFF2-40B4-BE49-F238E27FC236}">
                <a16:creationId xmlns:a16="http://schemas.microsoft.com/office/drawing/2014/main" id="{42A8F615-66DB-4258-A78C-F5AC631B9B32}"/>
              </a:ext>
            </a:extLst>
          </p:cNvPr>
          <p:cNvSpPr>
            <a:spLocks noGrp="1"/>
          </p:cNvSpPr>
          <p:nvPr>
            <p:ph idx="1"/>
          </p:nvPr>
        </p:nvSpPr>
        <p:spPr/>
        <p:txBody>
          <a:bodyPr>
            <a:normAutofit fontScale="92500" lnSpcReduction="20000"/>
          </a:bodyPr>
          <a:lstStyle/>
          <a:p>
            <a:r>
              <a:rPr lang="en-GB" dirty="0">
                <a:solidFill>
                  <a:schemeClr val="bg1"/>
                </a:solidFill>
              </a:rPr>
              <a:t>Our pupils from Year 9 upwards are provided with excellent careers support, which allows them to make informed choices about their future.</a:t>
            </a:r>
          </a:p>
          <a:p>
            <a:r>
              <a:rPr lang="en-GB" dirty="0">
                <a:solidFill>
                  <a:schemeClr val="bg1"/>
                </a:solidFill>
              </a:rPr>
              <a:t>Individual awareness of skills and qualities are introduced</a:t>
            </a:r>
          </a:p>
          <a:p>
            <a:r>
              <a:rPr lang="en-GB" dirty="0">
                <a:solidFill>
                  <a:schemeClr val="bg1"/>
                </a:solidFill>
              </a:rPr>
              <a:t>In KS4 we aim to equip our pupils with self awareness strategies where we encourage them to do self assessments using different tools. They are encouraged to set ‘SMART’ targets, complete online personality, skills and careers’ tests. Different learning platforms are used including the national careers service as they prepare for the world of work.</a:t>
            </a:r>
          </a:p>
          <a:p>
            <a:r>
              <a:rPr lang="en-GB" dirty="0">
                <a:solidFill>
                  <a:schemeClr val="bg1"/>
                </a:solidFill>
              </a:rPr>
              <a:t>Pupils are given one to one careers advice by qualified staff and pupils get a chance to listen to speakers from alumni and different companies as we open up our school to different labour market information.</a:t>
            </a:r>
          </a:p>
          <a:p>
            <a:r>
              <a:rPr lang="en-GB" dirty="0">
                <a:solidFill>
                  <a:schemeClr val="bg1"/>
                </a:solidFill>
              </a:rPr>
              <a:t>We follow the Gatsby benchmarks and we are affiliated to the Careers and Enterprise Company who provide external support to schools and colleges. </a:t>
            </a:r>
          </a:p>
        </p:txBody>
      </p:sp>
    </p:spTree>
    <p:extLst>
      <p:ext uri="{BB962C8B-B14F-4D97-AF65-F5344CB8AC3E}">
        <p14:creationId xmlns:p14="http://schemas.microsoft.com/office/powerpoint/2010/main" val="376532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D7B53-42DD-4340-A554-8E38E3B087B8}"/>
              </a:ext>
            </a:extLst>
          </p:cNvPr>
          <p:cNvSpPr>
            <a:spLocks noGrp="1"/>
          </p:cNvSpPr>
          <p:nvPr>
            <p:ph type="title"/>
          </p:nvPr>
        </p:nvSpPr>
        <p:spPr/>
        <p:txBody>
          <a:bodyPr/>
          <a:lstStyle/>
          <a:p>
            <a:r>
              <a:rPr lang="en-GB" sz="3600" dirty="0">
                <a:solidFill>
                  <a:schemeClr val="bg1"/>
                </a:solidFill>
              </a:rPr>
              <a:t>Careers in Secondary</a:t>
            </a:r>
          </a:p>
        </p:txBody>
      </p:sp>
      <p:sp>
        <p:nvSpPr>
          <p:cNvPr id="3" name="Content Placeholder 2">
            <a:extLst>
              <a:ext uri="{FF2B5EF4-FFF2-40B4-BE49-F238E27FC236}">
                <a16:creationId xmlns:a16="http://schemas.microsoft.com/office/drawing/2014/main" id="{D20BBE88-E876-4687-82B9-7AA3981EF0BE}"/>
              </a:ext>
            </a:extLst>
          </p:cNvPr>
          <p:cNvSpPr>
            <a:spLocks noGrp="1"/>
          </p:cNvSpPr>
          <p:nvPr>
            <p:ph idx="1"/>
          </p:nvPr>
        </p:nvSpPr>
        <p:spPr>
          <a:xfrm>
            <a:off x="645130" y="1299412"/>
            <a:ext cx="9404723" cy="4948988"/>
          </a:xfrm>
        </p:spPr>
        <p:txBody>
          <a:bodyPr>
            <a:normAutofit/>
          </a:bodyPr>
          <a:lstStyle/>
          <a:p>
            <a:pPr lvl="0">
              <a:buClr>
                <a:srgbClr val="1E5155">
                  <a:lumMod val="40000"/>
                  <a:lumOff val="60000"/>
                </a:srgbClr>
              </a:buClr>
            </a:pPr>
            <a:r>
              <a:rPr lang="en-GB" sz="1700" dirty="0">
                <a:solidFill>
                  <a:srgbClr val="0C1823"/>
                </a:solidFill>
                <a:latin typeface="+mn-lt"/>
              </a:rPr>
              <a:t>	At Year 8 we start integrating careers learning into their curriculum.</a:t>
            </a:r>
          </a:p>
          <a:p>
            <a:pPr lvl="0">
              <a:buClr>
                <a:srgbClr val="1E5155">
                  <a:lumMod val="40000"/>
                  <a:lumOff val="60000"/>
                </a:srgbClr>
              </a:buClr>
            </a:pPr>
            <a:r>
              <a:rPr lang="en-GB" sz="1700" dirty="0">
                <a:solidFill>
                  <a:srgbClr val="0C1823"/>
                </a:solidFill>
                <a:latin typeface="+mn-lt"/>
              </a:rPr>
              <a:t>	Year 9,  we introduce Skills as a subject to incorporate the delivery of Careers Education. One focus in the curriculum is on Option choices for KS4 where subject specialists have the opportunity to discuss subjects and the benefits of studying these when considering their futures. Alumni are invited in to share their learning experiences with our pupils.</a:t>
            </a:r>
          </a:p>
          <a:p>
            <a:pPr lvl="0">
              <a:buClr>
                <a:srgbClr val="1E5155">
                  <a:lumMod val="40000"/>
                  <a:lumOff val="60000"/>
                </a:srgbClr>
              </a:buClr>
            </a:pPr>
            <a:r>
              <a:rPr lang="en-GB" sz="1700" dirty="0">
                <a:solidFill>
                  <a:srgbClr val="0C1823"/>
                </a:solidFill>
                <a:latin typeface="+mn-lt"/>
              </a:rPr>
              <a:t>	Y10s prepare for the world of work and emphasis is on work experience. Every child has at least two sessions of work experience, working at Blossom and Brew.</a:t>
            </a:r>
          </a:p>
          <a:p>
            <a:pPr lvl="0">
              <a:buClr>
                <a:srgbClr val="1E5155">
                  <a:lumMod val="40000"/>
                  <a:lumOff val="60000"/>
                </a:srgbClr>
              </a:buClr>
            </a:pPr>
            <a:r>
              <a:rPr lang="en-GB" sz="1700" dirty="0">
                <a:solidFill>
                  <a:srgbClr val="0C1823"/>
                </a:solidFill>
                <a:latin typeface="+mn-lt"/>
              </a:rPr>
              <a:t>	Year 11s prepare for their next steps by exploring different routes that are available to them. They have a careers talk from teachers and alumni.</a:t>
            </a:r>
          </a:p>
          <a:p>
            <a:pPr lvl="0">
              <a:buClr>
                <a:srgbClr val="1E5155">
                  <a:lumMod val="40000"/>
                  <a:lumOff val="60000"/>
                </a:srgbClr>
              </a:buClr>
            </a:pPr>
            <a:r>
              <a:rPr lang="en-GB" sz="1700" dirty="0">
                <a:solidFill>
                  <a:srgbClr val="0C1823"/>
                </a:solidFill>
                <a:latin typeface="+mn-lt"/>
              </a:rPr>
              <a:t>	They have one-to-one meetings with Careers Advisers and the reports are shared with parents. They also have Annual Review meetings where their next step options are discussed.</a:t>
            </a:r>
          </a:p>
          <a:p>
            <a:pPr lvl="0">
              <a:buClr>
                <a:srgbClr val="1E5155">
                  <a:lumMod val="40000"/>
                  <a:lumOff val="60000"/>
                </a:srgbClr>
              </a:buClr>
            </a:pPr>
            <a:r>
              <a:rPr lang="en-GB" sz="1700" dirty="0">
                <a:solidFill>
                  <a:srgbClr val="0C1823"/>
                </a:solidFill>
                <a:latin typeface="+mn-lt"/>
              </a:rPr>
              <a:t>	Careers input in our Post-16 provision is integrated into both the College Link and </a:t>
            </a:r>
            <a:r>
              <a:rPr lang="en-GB" sz="1700">
                <a:solidFill>
                  <a:srgbClr val="0C1823"/>
                </a:solidFill>
                <a:latin typeface="+mn-lt"/>
              </a:rPr>
              <a:t>Employability Curricula</a:t>
            </a:r>
            <a:r>
              <a:rPr lang="en-GB" sz="1700" dirty="0">
                <a:solidFill>
                  <a:srgbClr val="0C1823"/>
                </a:solidFill>
                <a:latin typeface="+mn-lt"/>
              </a:rPr>
              <a:t>. </a:t>
            </a:r>
            <a:endParaRPr lang="en-GB" dirty="0">
              <a:latin typeface="+mn-lt"/>
            </a:endParaRPr>
          </a:p>
        </p:txBody>
      </p:sp>
    </p:spTree>
    <p:extLst>
      <p:ext uri="{BB962C8B-B14F-4D97-AF65-F5344CB8AC3E}">
        <p14:creationId xmlns:p14="http://schemas.microsoft.com/office/powerpoint/2010/main" val="410232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718E-DBFE-42E8-860B-820473AE51B3}"/>
              </a:ext>
            </a:extLst>
          </p:cNvPr>
          <p:cNvSpPr>
            <a:spLocks noGrp="1"/>
          </p:cNvSpPr>
          <p:nvPr>
            <p:ph type="title"/>
          </p:nvPr>
        </p:nvSpPr>
        <p:spPr>
          <a:xfrm>
            <a:off x="528507" y="251671"/>
            <a:ext cx="9539106" cy="1208014"/>
          </a:xfrm>
        </p:spPr>
        <p:txBody>
          <a:bodyPr/>
          <a:lstStyle/>
          <a:p>
            <a:r>
              <a:rPr lang="en-GB" dirty="0">
                <a:solidFill>
                  <a:schemeClr val="bg1"/>
                </a:solidFill>
              </a:rPr>
              <a:t>Careers Programme in our Post-16 provisions</a:t>
            </a:r>
          </a:p>
        </p:txBody>
      </p:sp>
      <p:sp>
        <p:nvSpPr>
          <p:cNvPr id="3" name="Content Placeholder 2">
            <a:extLst>
              <a:ext uri="{FF2B5EF4-FFF2-40B4-BE49-F238E27FC236}">
                <a16:creationId xmlns:a16="http://schemas.microsoft.com/office/drawing/2014/main" id="{6CF289D0-FCE1-44CE-A2C3-0916BDA0E5C3}"/>
              </a:ext>
            </a:extLst>
          </p:cNvPr>
          <p:cNvSpPr>
            <a:spLocks noGrp="1"/>
          </p:cNvSpPr>
          <p:nvPr>
            <p:ph idx="1"/>
          </p:nvPr>
        </p:nvSpPr>
        <p:spPr>
          <a:xfrm>
            <a:off x="914400" y="1660358"/>
            <a:ext cx="9404723" cy="4588041"/>
          </a:xfrm>
        </p:spPr>
        <p:txBody>
          <a:bodyPr>
            <a:normAutofit fontScale="55000" lnSpcReduction="20000"/>
          </a:bodyPr>
          <a:lstStyle/>
          <a:p>
            <a:r>
              <a:rPr lang="en-GB" dirty="0">
                <a:solidFill>
                  <a:schemeClr val="bg1"/>
                </a:solidFill>
              </a:rPr>
              <a:t>Our Post 16 provision has two provisions: the </a:t>
            </a:r>
            <a:r>
              <a:rPr lang="en-GB" b="1" dirty="0">
                <a:solidFill>
                  <a:schemeClr val="bg1"/>
                </a:solidFill>
              </a:rPr>
              <a:t>College Link </a:t>
            </a:r>
            <a:r>
              <a:rPr lang="en-GB" dirty="0">
                <a:solidFill>
                  <a:schemeClr val="bg1"/>
                </a:solidFill>
              </a:rPr>
              <a:t>and </a:t>
            </a:r>
            <a:r>
              <a:rPr lang="en-GB" b="1" dirty="0">
                <a:solidFill>
                  <a:schemeClr val="bg1"/>
                </a:solidFill>
              </a:rPr>
              <a:t>Employability</a:t>
            </a:r>
          </a:p>
          <a:p>
            <a:r>
              <a:rPr lang="en-GB" b="1" dirty="0">
                <a:solidFill>
                  <a:schemeClr val="bg1"/>
                </a:solidFill>
              </a:rPr>
              <a:t>College Link </a:t>
            </a:r>
            <a:r>
              <a:rPr lang="en-GB" dirty="0">
                <a:solidFill>
                  <a:schemeClr val="bg1"/>
                </a:solidFill>
              </a:rPr>
              <a:t>students study at one of three local colleges: Nescot College, Kingston Creative Industries Centre, and Merton College</a:t>
            </a:r>
          </a:p>
          <a:p>
            <a:r>
              <a:rPr lang="en-GB" dirty="0">
                <a:solidFill>
                  <a:schemeClr val="bg1"/>
                </a:solidFill>
              </a:rPr>
              <a:t>Students study a range of courses such as Mechanical Engineering,  Electrical Installation, Sport, Art and Design, Animal Care, Health and Social Care </a:t>
            </a:r>
          </a:p>
          <a:p>
            <a:r>
              <a:rPr lang="en-GB" dirty="0">
                <a:solidFill>
                  <a:schemeClr val="bg1"/>
                </a:solidFill>
              </a:rPr>
              <a:t>Work Experience placements are integrated into the Blossom House timetable in the Summer Term. Most college courses also integrate Work Experience placements into their course content</a:t>
            </a:r>
          </a:p>
          <a:p>
            <a:r>
              <a:rPr lang="en-GB" dirty="0">
                <a:solidFill>
                  <a:schemeClr val="bg1"/>
                </a:solidFill>
              </a:rPr>
              <a:t>Students can have Speech and Language Therapy 1:1 and group sessions, and Occupational Therapy 1:1 and group sessions on their Blossom House timetables – careers option discussions are integrated into curricula on a needs-led basis</a:t>
            </a:r>
          </a:p>
          <a:p>
            <a:r>
              <a:rPr lang="en-GB" dirty="0">
                <a:solidFill>
                  <a:schemeClr val="bg1"/>
                </a:solidFill>
              </a:rPr>
              <a:t>PSHE lessons also integrate careers options lessons</a:t>
            </a:r>
          </a:p>
          <a:p>
            <a:r>
              <a:rPr lang="en-GB" dirty="0">
                <a:solidFill>
                  <a:schemeClr val="bg1"/>
                </a:solidFill>
              </a:rPr>
              <a:t>External speakers from different companies and student alumni are regularly invited in to present to students about different careers.</a:t>
            </a:r>
          </a:p>
          <a:p>
            <a:r>
              <a:rPr lang="en-GB" dirty="0">
                <a:solidFill>
                  <a:schemeClr val="bg1"/>
                </a:solidFill>
              </a:rPr>
              <a:t>Independent 1:1 careers advice from an external company is organised each year for students</a:t>
            </a:r>
          </a:p>
          <a:p>
            <a:r>
              <a:rPr lang="en-GB" dirty="0">
                <a:solidFill>
                  <a:schemeClr val="bg1"/>
                </a:solidFill>
              </a:rPr>
              <a:t>Student career choices are discussed in Annual Review process</a:t>
            </a:r>
          </a:p>
          <a:p>
            <a:r>
              <a:rPr lang="en-GB" dirty="0">
                <a:solidFill>
                  <a:schemeClr val="bg1"/>
                </a:solidFill>
              </a:rPr>
              <a:t>They are informed of Careers Fairs in the community and we will be running one on the 27</a:t>
            </a:r>
            <a:r>
              <a:rPr lang="en-GB" baseline="30000" dirty="0">
                <a:solidFill>
                  <a:schemeClr val="bg1"/>
                </a:solidFill>
              </a:rPr>
              <a:t>th</a:t>
            </a:r>
            <a:r>
              <a:rPr lang="en-GB" dirty="0">
                <a:solidFill>
                  <a:schemeClr val="bg1"/>
                </a:solidFill>
              </a:rPr>
              <a:t> of April 2023.</a:t>
            </a:r>
          </a:p>
          <a:p>
            <a:r>
              <a:rPr lang="en-GB" dirty="0">
                <a:solidFill>
                  <a:schemeClr val="bg1"/>
                </a:solidFill>
              </a:rPr>
              <a:t>Students are exposed to universities, colleges, apprenticeships, Project Search and supported internships.</a:t>
            </a:r>
          </a:p>
          <a:p>
            <a:r>
              <a:rPr lang="en-GB" dirty="0">
                <a:solidFill>
                  <a:schemeClr val="bg1"/>
                </a:solidFill>
              </a:rPr>
              <a:t>Students are encouraged to look for placements for Work Experience in their chosen field so that they learn more about what they would like to do in the future.</a:t>
            </a:r>
          </a:p>
          <a:p>
            <a:r>
              <a:rPr lang="en-GB" b="1" dirty="0">
                <a:solidFill>
                  <a:schemeClr val="bg1"/>
                </a:solidFill>
              </a:rPr>
              <a:t>Employability</a:t>
            </a:r>
            <a:r>
              <a:rPr lang="en-GB" dirty="0">
                <a:solidFill>
                  <a:schemeClr val="bg1"/>
                </a:solidFill>
              </a:rPr>
              <a:t> students complete a range of Work Experience placements as part of their course, as well as studying for a range of qualifications (like food hygiene, barista training) that can be added to their CVs to support applications for future employment. </a:t>
            </a:r>
          </a:p>
        </p:txBody>
      </p:sp>
    </p:spTree>
    <p:extLst>
      <p:ext uri="{BB962C8B-B14F-4D97-AF65-F5344CB8AC3E}">
        <p14:creationId xmlns:p14="http://schemas.microsoft.com/office/powerpoint/2010/main" val="172198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ABA8-3ED7-4630-8E0D-6FA742C41D59}"/>
              </a:ext>
            </a:extLst>
          </p:cNvPr>
          <p:cNvSpPr>
            <a:spLocks noGrp="1"/>
          </p:cNvSpPr>
          <p:nvPr>
            <p:ph type="title"/>
          </p:nvPr>
        </p:nvSpPr>
        <p:spPr>
          <a:xfrm>
            <a:off x="646111" y="452718"/>
            <a:ext cx="9404723" cy="797242"/>
          </a:xfrm>
        </p:spPr>
        <p:txBody>
          <a:bodyPr/>
          <a:lstStyle/>
          <a:p>
            <a:r>
              <a:rPr lang="en-GB" dirty="0">
                <a:solidFill>
                  <a:schemeClr val="bg1"/>
                </a:solidFill>
              </a:rPr>
              <a:t>Labour Market Information</a:t>
            </a:r>
          </a:p>
        </p:txBody>
      </p:sp>
      <p:sp>
        <p:nvSpPr>
          <p:cNvPr id="3" name="Content Placeholder 2">
            <a:extLst>
              <a:ext uri="{FF2B5EF4-FFF2-40B4-BE49-F238E27FC236}">
                <a16:creationId xmlns:a16="http://schemas.microsoft.com/office/drawing/2014/main" id="{DC625853-7797-4F04-A4C3-579999864B3B}"/>
              </a:ext>
            </a:extLst>
          </p:cNvPr>
          <p:cNvSpPr>
            <a:spLocks noGrp="1"/>
          </p:cNvSpPr>
          <p:nvPr>
            <p:ph idx="1"/>
          </p:nvPr>
        </p:nvSpPr>
        <p:spPr>
          <a:xfrm>
            <a:off x="645130" y="1249960"/>
            <a:ext cx="10000499" cy="5318620"/>
          </a:xfrm>
        </p:spPr>
        <p:txBody>
          <a:bodyPr>
            <a:normAutofit fontScale="70000" lnSpcReduction="20000"/>
          </a:bodyPr>
          <a:lstStyle/>
          <a:p>
            <a:pPr marL="0" indent="0">
              <a:buNone/>
            </a:pPr>
            <a:r>
              <a:rPr lang="en-GB" sz="2600" u="sng" dirty="0">
                <a:solidFill>
                  <a:schemeClr val="bg1"/>
                </a:solidFill>
              </a:rPr>
              <a:t>Ways of working</a:t>
            </a:r>
          </a:p>
          <a:p>
            <a:pPr marL="0" indent="0">
              <a:buNone/>
            </a:pPr>
            <a:r>
              <a:rPr lang="en-GB" dirty="0">
                <a:solidFill>
                  <a:schemeClr val="bg1"/>
                </a:solidFill>
              </a:rPr>
              <a:t>The world of work has changed dramatically in recent years and continues to do so. As well as a range of different jobs and careers there are now many different ways of working. Examples include:</a:t>
            </a:r>
          </a:p>
          <a:p>
            <a:pPr lvl="0"/>
            <a:r>
              <a:rPr lang="en-GB" b="1" dirty="0">
                <a:solidFill>
                  <a:schemeClr val="bg1"/>
                </a:solidFill>
              </a:rPr>
              <a:t>Flexi-time</a:t>
            </a:r>
            <a:r>
              <a:rPr lang="en-GB" dirty="0">
                <a:solidFill>
                  <a:schemeClr val="bg1"/>
                </a:solidFill>
              </a:rPr>
              <a:t> - working a set number of hours with variable start and finish times within an agreed range (e.g. 37.5 hours per week, starting between 08.00-10.00 and finishing between 16.00-18.00)</a:t>
            </a:r>
          </a:p>
          <a:p>
            <a:pPr lvl="0"/>
            <a:r>
              <a:rPr lang="en-GB" b="1" dirty="0">
                <a:solidFill>
                  <a:schemeClr val="bg1"/>
                </a:solidFill>
              </a:rPr>
              <a:t>Temporary/fixed-term contracts</a:t>
            </a:r>
            <a:r>
              <a:rPr lang="en-GB" dirty="0">
                <a:solidFill>
                  <a:schemeClr val="bg1"/>
                </a:solidFill>
              </a:rPr>
              <a:t> - employers may take on more people in certain sectors (e.g. agriculture, tourism and retail) at busier times.</a:t>
            </a:r>
          </a:p>
          <a:p>
            <a:pPr lvl="0"/>
            <a:r>
              <a:rPr lang="en-GB" b="1" dirty="0">
                <a:solidFill>
                  <a:schemeClr val="bg1"/>
                </a:solidFill>
              </a:rPr>
              <a:t>Zero or low hours contracts</a:t>
            </a:r>
            <a:r>
              <a:rPr lang="en-GB" dirty="0">
                <a:solidFill>
                  <a:schemeClr val="bg1"/>
                </a:solidFill>
              </a:rPr>
              <a:t> - these involve a great deal of flexibility; workers on zero hours contracts don’t necessarily know how many hours they will work in a given week.</a:t>
            </a:r>
          </a:p>
          <a:p>
            <a:pPr lvl="0"/>
            <a:r>
              <a:rPr lang="en-GB" b="1" dirty="0">
                <a:solidFill>
                  <a:schemeClr val="bg1"/>
                </a:solidFill>
              </a:rPr>
              <a:t>Freelance and consultancy work</a:t>
            </a:r>
            <a:r>
              <a:rPr lang="en-GB" dirty="0">
                <a:solidFill>
                  <a:schemeClr val="bg1"/>
                </a:solidFill>
              </a:rPr>
              <a:t> - specialists are brought in to a business only when needed.</a:t>
            </a:r>
          </a:p>
          <a:p>
            <a:pPr lvl="0"/>
            <a:r>
              <a:rPr lang="en-GB" b="1" dirty="0">
                <a:solidFill>
                  <a:schemeClr val="bg1"/>
                </a:solidFill>
              </a:rPr>
              <a:t>Shift work</a:t>
            </a:r>
            <a:r>
              <a:rPr lang="en-GB" dirty="0">
                <a:solidFill>
                  <a:schemeClr val="bg1"/>
                </a:solidFill>
              </a:rPr>
              <a:t> - people who work in hospitals, hotels, call centres, factories and many more often work shifts to enable out-of-hours/24-hour services and production</a:t>
            </a:r>
          </a:p>
          <a:p>
            <a:pPr lvl="0"/>
            <a:r>
              <a:rPr lang="en-GB" b="1" dirty="0">
                <a:solidFill>
                  <a:schemeClr val="bg1"/>
                </a:solidFill>
              </a:rPr>
              <a:t>Part-time work</a:t>
            </a:r>
            <a:r>
              <a:rPr lang="en-GB" dirty="0">
                <a:solidFill>
                  <a:schemeClr val="bg1"/>
                </a:solidFill>
              </a:rPr>
              <a:t> - some people choose to only work part of a week, for example, if they are also studying, but some jobs are not available as full-time posts; others combine different part-time roles</a:t>
            </a:r>
          </a:p>
          <a:p>
            <a:pPr lvl="0"/>
            <a:r>
              <a:rPr lang="en-GB" b="1" dirty="0">
                <a:solidFill>
                  <a:schemeClr val="bg1"/>
                </a:solidFill>
              </a:rPr>
              <a:t>Remote working</a:t>
            </a:r>
            <a:r>
              <a:rPr lang="en-GB" dirty="0">
                <a:solidFill>
                  <a:schemeClr val="bg1"/>
                </a:solidFill>
              </a:rPr>
              <a:t> - developments in digital technology mean many people work away from their employer’s location, often from home.</a:t>
            </a:r>
          </a:p>
          <a:p>
            <a:pPr lvl="0"/>
            <a:r>
              <a:rPr lang="en-GB" b="1" u="sng" dirty="0">
                <a:solidFill>
                  <a:schemeClr val="bg1"/>
                </a:solidFill>
              </a:rPr>
              <a:t>Portfolio careers</a:t>
            </a:r>
            <a:r>
              <a:rPr lang="en-GB" dirty="0">
                <a:solidFill>
                  <a:schemeClr val="bg1"/>
                </a:solidFill>
              </a:rPr>
              <a:t> - some people have more than one interest or set of skills - rather than having one full-time job, they do several different part-time jobs at the same time which might include freelancing.</a:t>
            </a:r>
          </a:p>
          <a:p>
            <a:pPr lvl="0"/>
            <a:r>
              <a:rPr lang="en-GB" b="1" dirty="0">
                <a:solidFill>
                  <a:schemeClr val="bg1"/>
                </a:solidFill>
              </a:rPr>
              <a:t>Self employment</a:t>
            </a:r>
            <a:r>
              <a:rPr lang="en-GB" dirty="0">
                <a:solidFill>
                  <a:schemeClr val="bg1"/>
                </a:solidFill>
              </a:rPr>
              <a:t> - nearly two thirds of young people like the idea of running their own business; areas of work include construction, hair and beauty, finance, computing and catering.</a:t>
            </a:r>
          </a:p>
          <a:p>
            <a:endParaRPr lang="en-GB" dirty="0"/>
          </a:p>
        </p:txBody>
      </p:sp>
    </p:spTree>
    <p:extLst>
      <p:ext uri="{BB962C8B-B14F-4D97-AF65-F5344CB8AC3E}">
        <p14:creationId xmlns:p14="http://schemas.microsoft.com/office/powerpoint/2010/main" val="814162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s://www.nhsg.org.uk/_site/data/files/images/students/40E896EF05B2D193720D55BF0467E303.jpg">
            <a:extLst>
              <a:ext uri="{FF2B5EF4-FFF2-40B4-BE49-F238E27FC236}">
                <a16:creationId xmlns:a16="http://schemas.microsoft.com/office/drawing/2014/main" id="{0381B067-06C5-4B77-A762-3E019FD0541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9859" y="241345"/>
            <a:ext cx="4189861" cy="6276901"/>
          </a:xfrm>
          <a:prstGeom prst="rect">
            <a:avLst/>
          </a:prstGeom>
          <a:noFill/>
          <a:ln>
            <a:noFill/>
          </a:ln>
        </p:spPr>
      </p:pic>
      <p:pic>
        <p:nvPicPr>
          <p:cNvPr id="1026" name="Picture 2" descr="LMI For All">
            <a:extLst>
              <a:ext uri="{FF2B5EF4-FFF2-40B4-BE49-F238E27FC236}">
                <a16:creationId xmlns:a16="http://schemas.microsoft.com/office/drawing/2014/main" id="{03CEC35F-C448-4C4E-947C-D72F992FE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1638" y="1097022"/>
            <a:ext cx="3967908" cy="142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BC692B-C4C4-41CF-9EF8-07774A14413E}"/>
              </a:ext>
            </a:extLst>
          </p:cNvPr>
          <p:cNvSpPr txBox="1"/>
          <p:nvPr/>
        </p:nvSpPr>
        <p:spPr>
          <a:xfrm>
            <a:off x="5512923" y="241345"/>
            <a:ext cx="4110605" cy="584775"/>
          </a:xfrm>
          <a:prstGeom prst="rect">
            <a:avLst/>
          </a:prstGeom>
          <a:noFill/>
        </p:spPr>
        <p:txBody>
          <a:bodyPr wrap="square" rtlCol="0">
            <a:spAutoFit/>
          </a:bodyPr>
          <a:lstStyle/>
          <a:p>
            <a:r>
              <a:rPr lang="en-GB" sz="3200" dirty="0">
                <a:solidFill>
                  <a:schemeClr val="bg1"/>
                </a:solidFill>
              </a:rPr>
              <a:t>Useful Links</a:t>
            </a:r>
          </a:p>
        </p:txBody>
      </p:sp>
      <p:pic>
        <p:nvPicPr>
          <p:cNvPr id="7" name="Picture 6" descr="Intelligent London - Skills Match">
            <a:extLst>
              <a:ext uri="{FF2B5EF4-FFF2-40B4-BE49-F238E27FC236}">
                <a16:creationId xmlns:a16="http://schemas.microsoft.com/office/drawing/2014/main" id="{263109AC-D5E1-4313-B7AC-3519AAC6EE7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641638" y="3455929"/>
            <a:ext cx="3381375" cy="876300"/>
          </a:xfrm>
          <a:prstGeom prst="rect">
            <a:avLst/>
          </a:prstGeom>
          <a:noFill/>
          <a:ln>
            <a:noFill/>
          </a:ln>
        </p:spPr>
      </p:pic>
      <p:sp>
        <p:nvSpPr>
          <p:cNvPr id="6" name="Rectangle 5">
            <a:extLst>
              <a:ext uri="{FF2B5EF4-FFF2-40B4-BE49-F238E27FC236}">
                <a16:creationId xmlns:a16="http://schemas.microsoft.com/office/drawing/2014/main" id="{53B9747E-76BA-4CE4-AB24-145418A3CDAC}"/>
              </a:ext>
            </a:extLst>
          </p:cNvPr>
          <p:cNvSpPr/>
          <p:nvPr/>
        </p:nvSpPr>
        <p:spPr>
          <a:xfrm>
            <a:off x="5767473" y="4310572"/>
            <a:ext cx="4256437" cy="923330"/>
          </a:xfrm>
          <a:prstGeom prst="rect">
            <a:avLst/>
          </a:prstGeom>
        </p:spPr>
        <p:txBody>
          <a:bodyPr wrap="square">
            <a:spAutoFit/>
          </a:bodyPr>
          <a:lstStyle/>
          <a:p>
            <a:r>
              <a:rPr lang="en-GB"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http://skillsmatch.intelligentlondon.org.uk/schools_colleges</a:t>
            </a:r>
            <a:endParaRPr lang="en-GB"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8" name="TextBox 7">
            <a:extLst>
              <a:ext uri="{FF2B5EF4-FFF2-40B4-BE49-F238E27FC236}">
                <a16:creationId xmlns:a16="http://schemas.microsoft.com/office/drawing/2014/main" id="{9AA0124E-8131-408D-930D-87B7EBC75110}"/>
              </a:ext>
            </a:extLst>
          </p:cNvPr>
          <p:cNvSpPr txBox="1"/>
          <p:nvPr/>
        </p:nvSpPr>
        <p:spPr>
          <a:xfrm>
            <a:off x="5641638" y="2709644"/>
            <a:ext cx="4718766" cy="646331"/>
          </a:xfrm>
          <a:prstGeom prst="rect">
            <a:avLst/>
          </a:prstGeom>
          <a:noFill/>
        </p:spPr>
        <p:txBody>
          <a:bodyPr wrap="square" rtlCol="0">
            <a:spAutoFit/>
          </a:bodyPr>
          <a:lstStyle/>
          <a:p>
            <a:r>
              <a:rPr lang="en-GB" dirty="0">
                <a:solidFill>
                  <a:srgbClr val="0000FF"/>
                </a:solidFill>
                <a:hlinkClick r:id="rId6">
                  <a:extLst>
                    <a:ext uri="{A12FA001-AC4F-418D-AE19-62706E023703}">
                      <ahyp:hlinkClr xmlns:ahyp="http://schemas.microsoft.com/office/drawing/2018/hyperlinkcolor" val="tx"/>
                    </a:ext>
                  </a:extLst>
                </a:hlinkClick>
              </a:rPr>
              <a:t>https://www.lmiforall.org.uk/</a:t>
            </a:r>
            <a:endParaRPr lang="en-GB" dirty="0">
              <a:solidFill>
                <a:srgbClr val="0000FF"/>
              </a:solidFill>
            </a:endParaRPr>
          </a:p>
          <a:p>
            <a:endParaRPr lang="en-GB" dirty="0"/>
          </a:p>
        </p:txBody>
      </p:sp>
    </p:spTree>
    <p:extLst>
      <p:ext uri="{BB962C8B-B14F-4D97-AF65-F5344CB8AC3E}">
        <p14:creationId xmlns:p14="http://schemas.microsoft.com/office/powerpoint/2010/main" val="377976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0400-75CF-4551-A560-5A37711C5CB2}"/>
              </a:ext>
            </a:extLst>
          </p:cNvPr>
          <p:cNvSpPr>
            <a:spLocks noGrp="1"/>
          </p:cNvSpPr>
          <p:nvPr>
            <p:ph type="title"/>
          </p:nvPr>
        </p:nvSpPr>
        <p:spPr/>
        <p:txBody>
          <a:bodyPr/>
          <a:lstStyle/>
          <a:p>
            <a:r>
              <a:rPr lang="en-GB" b="1" dirty="0">
                <a:solidFill>
                  <a:schemeClr val="bg1"/>
                </a:solidFill>
                <a:cs typeface="Arial" panose="020B0604020202020204" pitchFamily="34" charset="0"/>
              </a:rPr>
              <a:t>The Gatsby Benchmarks – what are they?</a:t>
            </a:r>
            <a:br>
              <a:rPr lang="en-GB" dirty="0">
                <a:solidFill>
                  <a:srgbClr val="666666"/>
                </a:solidFill>
                <a:cs typeface="Arial" panose="020B0604020202020204" pitchFamily="34" charset="0"/>
              </a:rPr>
            </a:br>
            <a:endParaRPr lang="en-GB" dirty="0">
              <a:cs typeface="Arial" panose="020B0604020202020204" pitchFamily="34" charset="0"/>
            </a:endParaRPr>
          </a:p>
        </p:txBody>
      </p:sp>
      <p:sp>
        <p:nvSpPr>
          <p:cNvPr id="3" name="Content Placeholder 2">
            <a:extLst>
              <a:ext uri="{FF2B5EF4-FFF2-40B4-BE49-F238E27FC236}">
                <a16:creationId xmlns:a16="http://schemas.microsoft.com/office/drawing/2014/main" id="{4CB15128-4368-461A-A9CB-03E6D922C95C}"/>
              </a:ext>
            </a:extLst>
          </p:cNvPr>
          <p:cNvSpPr>
            <a:spLocks noGrp="1"/>
          </p:cNvSpPr>
          <p:nvPr>
            <p:ph idx="1"/>
          </p:nvPr>
        </p:nvSpPr>
        <p:spPr/>
        <p:txBody>
          <a:bodyPr>
            <a:normAutofit fontScale="77500" lnSpcReduction="20000"/>
          </a:bodyPr>
          <a:lstStyle/>
          <a:p>
            <a:pPr fontAlgn="base"/>
            <a:r>
              <a:rPr lang="en-GB" dirty="0">
                <a:solidFill>
                  <a:schemeClr val="bg1"/>
                </a:solidFill>
                <a:latin typeface="+mn-lt"/>
                <a:cs typeface="Arial" panose="020B0604020202020204" pitchFamily="34" charset="0"/>
              </a:rPr>
              <a:t>The Gatsby Benchmarks are a key measure of the effectiveness of career advice. They are also a very important part of the Government’s career strategy. In order to ensure our students enjoy high quality careers guidance and experiences, we will continue to embed the below eight Gatsby Benchmarks throughout our Careers Programme in line with DfE expectations.</a:t>
            </a:r>
          </a:p>
          <a:p>
            <a:pPr fontAlgn="base">
              <a:buFont typeface="Arial" panose="020B0604020202020204" pitchFamily="34" charset="0"/>
              <a:buChar char="•"/>
            </a:pPr>
            <a:r>
              <a:rPr lang="en-GB" dirty="0">
                <a:solidFill>
                  <a:schemeClr val="bg1"/>
                </a:solidFill>
                <a:latin typeface="+mn-lt"/>
                <a:cs typeface="Arial" panose="020B0604020202020204" pitchFamily="34" charset="0"/>
              </a:rPr>
              <a:t>A Stable Careers Programme</a:t>
            </a:r>
            <a:r>
              <a:rPr lang="en-GB" b="1" dirty="0">
                <a:solidFill>
                  <a:schemeClr val="bg1"/>
                </a:solidFill>
                <a:latin typeface="+mn-lt"/>
                <a:cs typeface="Arial" panose="020B0604020202020204" pitchFamily="34" charset="0"/>
              </a:rPr>
              <a:t> </a:t>
            </a:r>
            <a:endParaRPr lang="en-GB" dirty="0">
              <a:solidFill>
                <a:schemeClr val="bg1"/>
              </a:solidFill>
              <a:latin typeface="+mn-lt"/>
              <a:cs typeface="Arial" panose="020B0604020202020204" pitchFamily="34" charset="0"/>
            </a:endParaRPr>
          </a:p>
          <a:p>
            <a:pPr fontAlgn="base">
              <a:buFont typeface="Arial" panose="020B0604020202020204" pitchFamily="34" charset="0"/>
              <a:buChar char="•"/>
            </a:pPr>
            <a:r>
              <a:rPr lang="en-GB" dirty="0">
                <a:solidFill>
                  <a:schemeClr val="bg1"/>
                </a:solidFill>
                <a:latin typeface="+mn-lt"/>
                <a:cs typeface="Arial" panose="020B0604020202020204" pitchFamily="34" charset="0"/>
              </a:rPr>
              <a:t>Learning from Career and Labour Market Information</a:t>
            </a:r>
            <a:r>
              <a:rPr lang="en-GB" b="1" dirty="0">
                <a:solidFill>
                  <a:schemeClr val="bg1"/>
                </a:solidFill>
                <a:latin typeface="+mn-lt"/>
                <a:cs typeface="Arial" panose="020B0604020202020204" pitchFamily="34" charset="0"/>
              </a:rPr>
              <a:t> </a:t>
            </a:r>
            <a:endParaRPr lang="en-GB" dirty="0">
              <a:solidFill>
                <a:schemeClr val="bg1"/>
              </a:solidFill>
              <a:latin typeface="+mn-lt"/>
              <a:cs typeface="Arial" panose="020B0604020202020204" pitchFamily="34" charset="0"/>
            </a:endParaRPr>
          </a:p>
          <a:p>
            <a:pPr fontAlgn="base">
              <a:buFont typeface="Arial" panose="020B0604020202020204" pitchFamily="34" charset="0"/>
              <a:buChar char="•"/>
            </a:pPr>
            <a:r>
              <a:rPr lang="en-GB" dirty="0">
                <a:solidFill>
                  <a:schemeClr val="bg1"/>
                </a:solidFill>
                <a:latin typeface="+mn-lt"/>
                <a:cs typeface="Arial" panose="020B0604020202020204" pitchFamily="34" charset="0"/>
              </a:rPr>
              <a:t>Addressing the Needs of Each Pupil</a:t>
            </a:r>
            <a:r>
              <a:rPr lang="en-GB" b="1" dirty="0">
                <a:solidFill>
                  <a:schemeClr val="bg1"/>
                </a:solidFill>
                <a:latin typeface="+mn-lt"/>
                <a:cs typeface="Arial" panose="020B0604020202020204" pitchFamily="34" charset="0"/>
              </a:rPr>
              <a:t> </a:t>
            </a:r>
            <a:endParaRPr lang="en-GB" dirty="0">
              <a:solidFill>
                <a:schemeClr val="bg1"/>
              </a:solidFill>
              <a:latin typeface="+mn-lt"/>
              <a:cs typeface="Arial" panose="020B0604020202020204" pitchFamily="34" charset="0"/>
            </a:endParaRPr>
          </a:p>
          <a:p>
            <a:pPr fontAlgn="base">
              <a:buFont typeface="Arial" panose="020B0604020202020204" pitchFamily="34" charset="0"/>
              <a:buChar char="•"/>
            </a:pPr>
            <a:r>
              <a:rPr lang="en-GB" dirty="0">
                <a:solidFill>
                  <a:schemeClr val="bg1"/>
                </a:solidFill>
                <a:latin typeface="+mn-lt"/>
                <a:cs typeface="Arial" panose="020B0604020202020204" pitchFamily="34" charset="0"/>
              </a:rPr>
              <a:t>Linking Curriculum Learning to Careers</a:t>
            </a:r>
          </a:p>
          <a:p>
            <a:pPr fontAlgn="base">
              <a:buFont typeface="Arial" panose="020B0604020202020204" pitchFamily="34" charset="0"/>
              <a:buChar char="•"/>
            </a:pPr>
            <a:r>
              <a:rPr lang="en-GB" dirty="0">
                <a:solidFill>
                  <a:schemeClr val="bg1"/>
                </a:solidFill>
                <a:latin typeface="+mn-lt"/>
                <a:cs typeface="Arial" panose="020B0604020202020204" pitchFamily="34" charset="0"/>
              </a:rPr>
              <a:t>Encounters with Employers and Employees</a:t>
            </a:r>
          </a:p>
          <a:p>
            <a:pPr fontAlgn="base">
              <a:buFont typeface="Arial" panose="020B0604020202020204" pitchFamily="34" charset="0"/>
              <a:buChar char="•"/>
            </a:pPr>
            <a:r>
              <a:rPr lang="en-GB" dirty="0">
                <a:solidFill>
                  <a:schemeClr val="bg1"/>
                </a:solidFill>
                <a:latin typeface="+mn-lt"/>
                <a:cs typeface="Arial" panose="020B0604020202020204" pitchFamily="34" charset="0"/>
              </a:rPr>
              <a:t>Experiences of Workplaces</a:t>
            </a:r>
          </a:p>
          <a:p>
            <a:pPr fontAlgn="base">
              <a:buFont typeface="Arial" panose="020B0604020202020204" pitchFamily="34" charset="0"/>
              <a:buChar char="•"/>
            </a:pPr>
            <a:r>
              <a:rPr lang="en-GB" dirty="0">
                <a:solidFill>
                  <a:schemeClr val="bg1"/>
                </a:solidFill>
                <a:latin typeface="+mn-lt"/>
                <a:cs typeface="Arial" panose="020B0604020202020204" pitchFamily="34" charset="0"/>
              </a:rPr>
              <a:t>Encounters With Further Education</a:t>
            </a:r>
          </a:p>
          <a:p>
            <a:pPr fontAlgn="base">
              <a:buFont typeface="Arial" panose="020B0604020202020204" pitchFamily="34" charset="0"/>
              <a:buChar char="•"/>
            </a:pPr>
            <a:r>
              <a:rPr lang="en-GB" dirty="0">
                <a:solidFill>
                  <a:schemeClr val="bg1"/>
                </a:solidFill>
                <a:latin typeface="+mn-lt"/>
                <a:cs typeface="Arial" panose="020B0604020202020204" pitchFamily="34" charset="0"/>
              </a:rPr>
              <a:t>Personal Guidance</a:t>
            </a:r>
          </a:p>
          <a:p>
            <a:pPr fontAlgn="base"/>
            <a:r>
              <a:rPr lang="en-GB" dirty="0">
                <a:solidFill>
                  <a:schemeClr val="bg1"/>
                </a:solidFill>
                <a:latin typeface="+mn-lt"/>
                <a:cs typeface="Arial" panose="020B0604020202020204" pitchFamily="34" charset="0"/>
              </a:rPr>
              <a:t>For more information on the Gatsby benchmarks please click on the following link  </a:t>
            </a:r>
            <a:r>
              <a:rPr lang="en-GB" dirty="0">
                <a:solidFill>
                  <a:schemeClr val="bg1"/>
                </a:solidFill>
                <a:latin typeface="+mn-lt"/>
                <a:cs typeface="Arial" panose="020B0604020202020204" pitchFamily="34" charset="0"/>
                <a:hlinkClick r:id="rId2">
                  <a:extLst>
                    <a:ext uri="{A12FA001-AC4F-418D-AE19-62706E023703}">
                      <ahyp:hlinkClr xmlns:ahyp="http://schemas.microsoft.com/office/drawing/2018/hyperlinkcolor" val="tx"/>
                    </a:ext>
                  </a:extLst>
                </a:hlinkClick>
              </a:rPr>
              <a:t>www.goodcareerguidance.org.uk</a:t>
            </a:r>
            <a:endParaRPr lang="en-GB" dirty="0">
              <a:solidFill>
                <a:schemeClr val="bg1"/>
              </a:solidFill>
              <a:latin typeface="+mn-lt"/>
              <a:cs typeface="Arial" panose="020B0604020202020204" pitchFamily="34" charset="0"/>
            </a:endParaRPr>
          </a:p>
          <a:p>
            <a:endParaRPr lang="en-GB" dirty="0">
              <a:latin typeface="+mn-lt"/>
              <a:cs typeface="Arial" panose="020B0604020202020204" pitchFamily="34" charset="0"/>
            </a:endParaRPr>
          </a:p>
        </p:txBody>
      </p:sp>
    </p:spTree>
    <p:extLst>
      <p:ext uri="{BB962C8B-B14F-4D97-AF65-F5344CB8AC3E}">
        <p14:creationId xmlns:p14="http://schemas.microsoft.com/office/powerpoint/2010/main" val="44761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F320B-A6AC-456C-8626-F4B1F45CCE06}"/>
              </a:ext>
            </a:extLst>
          </p:cNvPr>
          <p:cNvSpPr>
            <a:spLocks noGrp="1"/>
          </p:cNvSpPr>
          <p:nvPr>
            <p:ph type="title"/>
          </p:nvPr>
        </p:nvSpPr>
        <p:spPr>
          <a:xfrm>
            <a:off x="646111" y="452718"/>
            <a:ext cx="9404723" cy="788853"/>
          </a:xfrm>
        </p:spPr>
        <p:txBody>
          <a:bodyPr/>
          <a:lstStyle/>
          <a:p>
            <a:r>
              <a:rPr lang="en-GB" dirty="0">
                <a:solidFill>
                  <a:schemeClr val="bg1"/>
                </a:solidFill>
              </a:rPr>
              <a:t>Employer Information </a:t>
            </a:r>
          </a:p>
        </p:txBody>
      </p:sp>
      <p:sp>
        <p:nvSpPr>
          <p:cNvPr id="3" name="Content Placeholder 2">
            <a:extLst>
              <a:ext uri="{FF2B5EF4-FFF2-40B4-BE49-F238E27FC236}">
                <a16:creationId xmlns:a16="http://schemas.microsoft.com/office/drawing/2014/main" id="{72677792-44A6-4BA1-8237-2773DD66DED8}"/>
              </a:ext>
            </a:extLst>
          </p:cNvPr>
          <p:cNvSpPr>
            <a:spLocks noGrp="1"/>
          </p:cNvSpPr>
          <p:nvPr>
            <p:ph idx="1"/>
          </p:nvPr>
        </p:nvSpPr>
        <p:spPr>
          <a:xfrm>
            <a:off x="645130" y="1490855"/>
            <a:ext cx="10151501" cy="4914427"/>
          </a:xfrm>
        </p:spPr>
        <p:txBody>
          <a:bodyPr>
            <a:normAutofit/>
          </a:bodyPr>
          <a:lstStyle/>
          <a:p>
            <a:pPr marL="0" indent="0">
              <a:buNone/>
            </a:pPr>
            <a:r>
              <a:rPr lang="en-GB" sz="1900" dirty="0">
                <a:solidFill>
                  <a:schemeClr val="bg1"/>
                </a:solidFill>
              </a:rPr>
              <a:t>Enabling our pupils to engage with businesses, helps to prepare them for the world of work. We endeavour to provide opportunities via:</a:t>
            </a:r>
          </a:p>
          <a:p>
            <a:r>
              <a:rPr lang="en-GB" sz="1900" dirty="0">
                <a:solidFill>
                  <a:schemeClr val="bg1"/>
                </a:solidFill>
              </a:rPr>
              <a:t>Career Fairs</a:t>
            </a:r>
          </a:p>
          <a:p>
            <a:r>
              <a:rPr lang="en-GB" sz="1900" dirty="0">
                <a:solidFill>
                  <a:schemeClr val="bg1"/>
                </a:solidFill>
              </a:rPr>
              <a:t>Assemblies </a:t>
            </a:r>
          </a:p>
          <a:p>
            <a:r>
              <a:rPr lang="en-GB" sz="1900" dirty="0">
                <a:solidFill>
                  <a:schemeClr val="bg1"/>
                </a:solidFill>
              </a:rPr>
              <a:t>Work experience / Volunteering</a:t>
            </a:r>
          </a:p>
          <a:p>
            <a:r>
              <a:rPr lang="en-GB" sz="1900" dirty="0">
                <a:solidFill>
                  <a:schemeClr val="bg1"/>
                </a:solidFill>
              </a:rPr>
              <a:t>Mock interviews</a:t>
            </a:r>
          </a:p>
          <a:p>
            <a:r>
              <a:rPr lang="en-GB" sz="1900" dirty="0">
                <a:solidFill>
                  <a:schemeClr val="bg1"/>
                </a:solidFill>
              </a:rPr>
              <a:t>Workplace visits</a:t>
            </a:r>
          </a:p>
          <a:p>
            <a:r>
              <a:rPr lang="en-GB" sz="1900" dirty="0">
                <a:solidFill>
                  <a:schemeClr val="bg1"/>
                </a:solidFill>
              </a:rPr>
              <a:t>Interactive Workshops</a:t>
            </a:r>
          </a:p>
          <a:p>
            <a:pPr marL="0" indent="0">
              <a:buNone/>
            </a:pPr>
            <a:r>
              <a:rPr lang="en-GB" sz="1900" dirty="0">
                <a:solidFill>
                  <a:schemeClr val="bg1"/>
                </a:solidFill>
              </a:rPr>
              <a:t>We are currently seeking an organisation to partner with for our developing supported internship programme.</a:t>
            </a:r>
          </a:p>
          <a:p>
            <a:pPr marL="0" indent="0">
              <a:buNone/>
            </a:pPr>
            <a:r>
              <a:rPr lang="en-GB" sz="1900" dirty="0">
                <a:solidFill>
                  <a:schemeClr val="bg1"/>
                </a:solidFill>
              </a:rPr>
              <a:t>If you would like to know how you could support our school in terms of careers, please contact the Careers Lead </a:t>
            </a:r>
            <a:r>
              <a:rPr lang="en-GB" sz="1900" dirty="0">
                <a:solidFill>
                  <a:srgbClr val="0000FF"/>
                </a:solidFill>
                <a:hlinkClick r:id="rId2">
                  <a:extLst>
                    <a:ext uri="{A12FA001-AC4F-418D-AE19-62706E023703}">
                      <ahyp:hlinkClr xmlns:ahyp="http://schemas.microsoft.com/office/drawing/2018/hyperlinkcolor" val="tx"/>
                    </a:ext>
                  </a:extLst>
                </a:hlinkClick>
              </a:rPr>
              <a:t>Rita.Gavajena@blossomhouseschool.co.uk</a:t>
            </a:r>
            <a:endParaRPr lang="en-GB" sz="1900" dirty="0">
              <a:solidFill>
                <a:srgbClr val="0000FF"/>
              </a:solidFill>
            </a:endParaRPr>
          </a:p>
          <a:p>
            <a:pPr marL="0" indent="0">
              <a:buNone/>
            </a:pPr>
            <a:endParaRPr lang="en-GB" sz="1900"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spTree>
    <p:extLst>
      <p:ext uri="{BB962C8B-B14F-4D97-AF65-F5344CB8AC3E}">
        <p14:creationId xmlns:p14="http://schemas.microsoft.com/office/powerpoint/2010/main" val="322270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D5DEE-6634-4A04-A6C5-16A720EE3A41}"/>
              </a:ext>
            </a:extLst>
          </p:cNvPr>
          <p:cNvSpPr>
            <a:spLocks noGrp="1"/>
          </p:cNvSpPr>
          <p:nvPr>
            <p:ph type="title"/>
          </p:nvPr>
        </p:nvSpPr>
        <p:spPr>
          <a:xfrm>
            <a:off x="646111" y="452718"/>
            <a:ext cx="9404723" cy="772075"/>
          </a:xfrm>
        </p:spPr>
        <p:txBody>
          <a:bodyPr/>
          <a:lstStyle/>
          <a:p>
            <a:r>
              <a:rPr lang="en-GB" dirty="0">
                <a:solidFill>
                  <a:schemeClr val="bg1"/>
                </a:solidFill>
              </a:rPr>
              <a:t>Parent Information</a:t>
            </a:r>
          </a:p>
        </p:txBody>
      </p:sp>
      <p:pic>
        <p:nvPicPr>
          <p:cNvPr id="4" name="Content Placeholder 3">
            <a:extLst>
              <a:ext uri="{FF2B5EF4-FFF2-40B4-BE49-F238E27FC236}">
                <a16:creationId xmlns:a16="http://schemas.microsoft.com/office/drawing/2014/main" id="{0251ABE2-AAA8-466B-A726-88926C83AF1C}"/>
              </a:ext>
            </a:extLst>
          </p:cNvPr>
          <p:cNvPicPr>
            <a:picLocks noGrp="1" noChangeAspect="1"/>
          </p:cNvPicPr>
          <p:nvPr>
            <p:ph idx="1"/>
          </p:nvPr>
        </p:nvPicPr>
        <p:blipFill rotWithShape="1">
          <a:blip r:embed="rId2"/>
          <a:srcRect l="35676" t="19628" r="36046" b="6573"/>
          <a:stretch/>
        </p:blipFill>
        <p:spPr>
          <a:xfrm>
            <a:off x="9521505" y="3663892"/>
            <a:ext cx="1698642" cy="2493628"/>
          </a:xfrm>
          <a:prstGeom prst="rect">
            <a:avLst/>
          </a:prstGeom>
        </p:spPr>
      </p:pic>
      <p:sp>
        <p:nvSpPr>
          <p:cNvPr id="5" name="Rectangle 4">
            <a:extLst>
              <a:ext uri="{FF2B5EF4-FFF2-40B4-BE49-F238E27FC236}">
                <a16:creationId xmlns:a16="http://schemas.microsoft.com/office/drawing/2014/main" id="{1926F207-8D2B-4B09-A7B9-CD59C26F8879}"/>
              </a:ext>
            </a:extLst>
          </p:cNvPr>
          <p:cNvSpPr/>
          <p:nvPr/>
        </p:nvSpPr>
        <p:spPr>
          <a:xfrm>
            <a:off x="646111" y="1753299"/>
            <a:ext cx="8363824" cy="3231654"/>
          </a:xfrm>
          <a:prstGeom prst="rect">
            <a:avLst/>
          </a:prstGeom>
        </p:spPr>
        <p:txBody>
          <a:bodyPr wrap="square">
            <a:spAutoFit/>
          </a:bodyPr>
          <a:lstStyle/>
          <a:p>
            <a:r>
              <a:rPr lang="en-GB" sz="1200" dirty="0">
                <a:solidFill>
                  <a:schemeClr val="bg1"/>
                </a:solidFill>
                <a:latin typeface="+mj-lt"/>
                <a:cs typeface="Arial" panose="020B0604020202020204" pitchFamily="34" charset="0"/>
              </a:rPr>
              <a:t>Preparation should start early, to enable your son/daughter to make informed decisions about their future</a:t>
            </a:r>
          </a:p>
          <a:p>
            <a:endParaRPr lang="en-GB" sz="1200" dirty="0">
              <a:solidFill>
                <a:schemeClr val="bg1"/>
              </a:solidFill>
              <a:latin typeface="+mj-lt"/>
              <a:cs typeface="Arial" panose="020B0604020202020204" pitchFamily="34" charset="0"/>
            </a:endParaRPr>
          </a:p>
          <a:p>
            <a:r>
              <a:rPr lang="en-GB" sz="1200" b="1" dirty="0">
                <a:solidFill>
                  <a:srgbClr val="4F6228"/>
                </a:solidFill>
                <a:latin typeface="+mj-lt"/>
              </a:rPr>
              <a:t>Transition Year 9 Review Meeting </a:t>
            </a:r>
          </a:p>
          <a:p>
            <a:r>
              <a:rPr lang="en-GB" sz="1200" dirty="0">
                <a:solidFill>
                  <a:srgbClr val="000000"/>
                </a:solidFill>
                <a:latin typeface="+mj-lt"/>
              </a:rPr>
              <a:t>The Transition Review Meeting in Year 9 marks the start of planning for the young person’s transition to adulthood. This means thinking about what they will want to do when they leave school at age 16+, including:</a:t>
            </a:r>
          </a:p>
          <a:p>
            <a:endParaRPr lang="en-GB" sz="1200" b="1" dirty="0">
              <a:solidFill>
                <a:srgbClr val="4F6228"/>
              </a:solidFill>
              <a:latin typeface="+mj-lt"/>
            </a:endParaRPr>
          </a:p>
          <a:p>
            <a:pPr>
              <a:buClr>
                <a:srgbClr val="000000"/>
              </a:buClr>
              <a:buFont typeface="Symbol" panose="05050102010706020507" pitchFamily="18" charset="2"/>
              <a:buChar char="·"/>
            </a:pPr>
            <a:r>
              <a:rPr lang="en-GB" sz="1200" dirty="0">
                <a:solidFill>
                  <a:srgbClr val="000000"/>
                </a:solidFill>
                <a:latin typeface="+mj-lt"/>
              </a:rPr>
              <a:t>Their next steps in education, as all young people must remain in education, employment or training until age 18.</a:t>
            </a:r>
          </a:p>
          <a:p>
            <a:pPr>
              <a:buClr>
                <a:srgbClr val="000000"/>
              </a:buClr>
              <a:buFont typeface="Symbol" panose="05050102010706020507" pitchFamily="18" charset="2"/>
              <a:buChar char="·"/>
            </a:pPr>
            <a:r>
              <a:rPr lang="en-GB" sz="1200" dirty="0">
                <a:solidFill>
                  <a:srgbClr val="000000"/>
                </a:solidFill>
                <a:latin typeface="+mj-lt"/>
              </a:rPr>
              <a:t>Training and employment opportunities.</a:t>
            </a:r>
          </a:p>
          <a:p>
            <a:pPr>
              <a:buClr>
                <a:srgbClr val="000000"/>
              </a:buClr>
              <a:buFont typeface="Symbol" panose="05050102010706020507" pitchFamily="18" charset="2"/>
              <a:buChar char="·"/>
            </a:pPr>
            <a:r>
              <a:rPr lang="en-GB" sz="1200" dirty="0">
                <a:solidFill>
                  <a:srgbClr val="000000"/>
                </a:solidFill>
                <a:latin typeface="+mj-lt"/>
              </a:rPr>
              <a:t>Becoming more independent, including where they will want to live.</a:t>
            </a:r>
          </a:p>
          <a:p>
            <a:pPr>
              <a:buClr>
                <a:srgbClr val="000000"/>
              </a:buClr>
              <a:buFont typeface="Symbol" panose="05050102010706020507" pitchFamily="18" charset="2"/>
              <a:buChar char="·"/>
            </a:pPr>
            <a:r>
              <a:rPr lang="en-GB" sz="1200" dirty="0">
                <a:solidFill>
                  <a:srgbClr val="000000"/>
                </a:solidFill>
                <a:latin typeface="+mj-lt"/>
              </a:rPr>
              <a:t>Being part of their community (friendships, sport and leisure).</a:t>
            </a:r>
          </a:p>
          <a:p>
            <a:pPr>
              <a:buClr>
                <a:srgbClr val="000000"/>
              </a:buClr>
              <a:buFont typeface="Symbol" panose="05050102010706020507" pitchFamily="18" charset="2"/>
              <a:buChar char="·"/>
            </a:pPr>
            <a:r>
              <a:rPr lang="en-GB" sz="1200" dirty="0">
                <a:solidFill>
                  <a:srgbClr val="000000"/>
                </a:solidFill>
                <a:latin typeface="+mj-lt"/>
              </a:rPr>
              <a:t>Qualifications and skills they will need to achieve their goals.</a:t>
            </a:r>
          </a:p>
          <a:p>
            <a:pPr>
              <a:buClr>
                <a:srgbClr val="000000"/>
              </a:buClr>
              <a:buFont typeface="Symbol" panose="05050102010706020507" pitchFamily="18" charset="2"/>
              <a:buChar char="·"/>
            </a:pPr>
            <a:r>
              <a:rPr lang="en-GB" sz="1200" dirty="0">
                <a:solidFill>
                  <a:srgbClr val="000000"/>
                </a:solidFill>
                <a:latin typeface="+mj-lt"/>
              </a:rPr>
              <a:t>Health pathway, including a review of factors relating to their health.</a:t>
            </a:r>
          </a:p>
          <a:p>
            <a:pPr>
              <a:buClr>
                <a:srgbClr val="000000"/>
              </a:buClr>
              <a:buFont typeface="Symbol" panose="05050102010706020507" pitchFamily="18" charset="2"/>
              <a:buChar char="·"/>
            </a:pPr>
            <a:endParaRPr lang="en-GB" sz="1200" dirty="0">
              <a:solidFill>
                <a:srgbClr val="000000"/>
              </a:solidFill>
              <a:latin typeface="+mj-lt"/>
            </a:endParaRPr>
          </a:p>
          <a:p>
            <a:r>
              <a:rPr lang="en-GB" sz="1200" dirty="0">
                <a:solidFill>
                  <a:srgbClr val="000000"/>
                </a:solidFill>
                <a:latin typeface="+mj-lt"/>
              </a:rPr>
              <a:t>Review meetings will continue to be held as the young person moves through their school and college years. EHC plan reviews must be person-centred, which means the young person's aspirations for the future will be key considerations for every decision made</a:t>
            </a:r>
            <a:endParaRPr lang="en-GB" sz="1200" dirty="0">
              <a:latin typeface="+mj-lt"/>
            </a:endParaRPr>
          </a:p>
        </p:txBody>
      </p:sp>
      <p:sp>
        <p:nvSpPr>
          <p:cNvPr id="6" name="TextBox 5">
            <a:extLst>
              <a:ext uri="{FF2B5EF4-FFF2-40B4-BE49-F238E27FC236}">
                <a16:creationId xmlns:a16="http://schemas.microsoft.com/office/drawing/2014/main" id="{F073EDBE-6FF0-4A8E-A1F5-24E4A11282D3}"/>
              </a:ext>
            </a:extLst>
          </p:cNvPr>
          <p:cNvSpPr txBox="1"/>
          <p:nvPr/>
        </p:nvSpPr>
        <p:spPr>
          <a:xfrm>
            <a:off x="646111" y="1224793"/>
            <a:ext cx="7222921" cy="369332"/>
          </a:xfrm>
          <a:prstGeom prst="rect">
            <a:avLst/>
          </a:prstGeom>
          <a:noFill/>
        </p:spPr>
        <p:txBody>
          <a:bodyPr wrap="square" rtlCol="0">
            <a:spAutoFit/>
          </a:bodyPr>
          <a:lstStyle/>
          <a:p>
            <a:r>
              <a:rPr lang="en-GB" dirty="0">
                <a:solidFill>
                  <a:schemeClr val="bg1"/>
                </a:solidFill>
              </a:rPr>
              <a:t>Preparing for Adulthood</a:t>
            </a:r>
          </a:p>
        </p:txBody>
      </p:sp>
      <p:sp>
        <p:nvSpPr>
          <p:cNvPr id="7" name="TextBox 6">
            <a:extLst>
              <a:ext uri="{FF2B5EF4-FFF2-40B4-BE49-F238E27FC236}">
                <a16:creationId xmlns:a16="http://schemas.microsoft.com/office/drawing/2014/main" id="{0E3E0D9B-E8F4-42A2-9105-12F9D9C1F8EB}"/>
              </a:ext>
            </a:extLst>
          </p:cNvPr>
          <p:cNvSpPr txBox="1"/>
          <p:nvPr/>
        </p:nvSpPr>
        <p:spPr>
          <a:xfrm>
            <a:off x="646111" y="4820961"/>
            <a:ext cx="9026395" cy="3693319"/>
          </a:xfrm>
          <a:prstGeom prst="rect">
            <a:avLst/>
          </a:prstGeom>
          <a:noFill/>
        </p:spPr>
        <p:txBody>
          <a:bodyPr wrap="square" rtlCol="0">
            <a:spAutoFit/>
          </a:bodyPr>
          <a:lstStyle/>
          <a:p>
            <a:r>
              <a:rPr lang="en-GB" sz="1200" dirty="0">
                <a:solidFill>
                  <a:schemeClr val="bg1"/>
                </a:solidFill>
                <a:latin typeface="+mj-lt"/>
                <a:cs typeface="Arial" panose="020B0604020202020204" pitchFamily="34" charset="0"/>
              </a:rPr>
              <a:t>There are various options available depending on ability, independence and support needs, these include:</a:t>
            </a:r>
          </a:p>
          <a:p>
            <a:endParaRPr lang="en-GB" sz="1200" dirty="0">
              <a:solidFill>
                <a:schemeClr val="bg1"/>
              </a:solidFill>
              <a:latin typeface="+mj-lt"/>
              <a:cs typeface="Arial" panose="020B0604020202020204" pitchFamily="34" charset="0"/>
            </a:endParaRPr>
          </a:p>
          <a:p>
            <a:pPr marL="171450" indent="-171450">
              <a:buFont typeface="Arial" panose="020B0604020202020204" pitchFamily="34" charset="0"/>
              <a:buChar char="•"/>
            </a:pPr>
            <a:r>
              <a:rPr lang="en-GB" sz="1200" dirty="0">
                <a:solidFill>
                  <a:schemeClr val="bg1"/>
                </a:solidFill>
                <a:latin typeface="+mj-lt"/>
                <a:cs typeface="Arial" panose="020B0604020202020204" pitchFamily="34" charset="0"/>
              </a:rPr>
              <a:t>Further Education at a college or training provider to undertake a course of study</a:t>
            </a:r>
          </a:p>
          <a:p>
            <a:endParaRPr lang="en-GB" sz="1200" dirty="0">
              <a:solidFill>
                <a:srgbClr val="0000FF"/>
              </a:solidFill>
              <a:latin typeface="+mj-lt"/>
              <a:cs typeface="Arial" panose="020B0604020202020204" pitchFamily="34" charset="0"/>
            </a:endParaRPr>
          </a:p>
          <a:p>
            <a:pPr marL="171450" indent="-171450">
              <a:buFont typeface="Arial" panose="020B0604020202020204" pitchFamily="34" charset="0"/>
              <a:buChar char="•"/>
            </a:pPr>
            <a:r>
              <a:rPr lang="en-GB" sz="1200" dirty="0">
                <a:solidFill>
                  <a:srgbClr val="0000FF"/>
                </a:solidFill>
                <a:latin typeface="+mj-lt"/>
                <a:cs typeface="Arial" panose="020B0604020202020204" pitchFamily="34" charset="0"/>
                <a:hlinkClick r:id="rId3">
                  <a:extLst>
                    <a:ext uri="{A12FA001-AC4F-418D-AE19-62706E023703}">
                      <ahyp:hlinkClr xmlns:ahyp="http://schemas.microsoft.com/office/drawing/2018/hyperlinkcolor" val="tx"/>
                    </a:ext>
                  </a:extLst>
                </a:hlinkClick>
              </a:rPr>
              <a:t>Apprenticeships</a:t>
            </a:r>
            <a:r>
              <a:rPr lang="en-GB" sz="1200" dirty="0">
                <a:solidFill>
                  <a:srgbClr val="0000FF"/>
                </a:solidFill>
                <a:latin typeface="+mj-lt"/>
                <a:cs typeface="Arial" panose="020B0604020202020204" pitchFamily="34" charset="0"/>
              </a:rPr>
              <a:t> &amp;</a:t>
            </a:r>
            <a:r>
              <a:rPr lang="en-GB" sz="1200" dirty="0">
                <a:solidFill>
                  <a:srgbClr val="0000FF"/>
                </a:solidFill>
                <a:latin typeface="+mj-lt"/>
                <a:cs typeface="Arial" panose="020B0604020202020204" pitchFamily="34" charset="0"/>
                <a:hlinkClick r:id="rId4">
                  <a:extLst>
                    <a:ext uri="{A12FA001-AC4F-418D-AE19-62706E023703}">
                      <ahyp:hlinkClr xmlns:ahyp="http://schemas.microsoft.com/office/drawing/2018/hyperlinkcolor" val="tx"/>
                    </a:ext>
                  </a:extLst>
                </a:hlinkClick>
              </a:rPr>
              <a:t> Traineeships </a:t>
            </a:r>
            <a:r>
              <a:rPr lang="en-GB" sz="1200" dirty="0">
                <a:solidFill>
                  <a:schemeClr val="bg1"/>
                </a:solidFill>
                <a:latin typeface="+mj-lt"/>
                <a:cs typeface="Arial" panose="020B0604020202020204" pitchFamily="34" charset="0"/>
              </a:rPr>
              <a:t>– gives students the opportunity to train and get qualifications while working. They offer on the job training and can be a great way of getting into employment. </a:t>
            </a:r>
          </a:p>
          <a:p>
            <a:endParaRPr lang="en-GB" sz="1200" dirty="0">
              <a:solidFill>
                <a:schemeClr val="bg1"/>
              </a:solidFill>
              <a:latin typeface="+mj-lt"/>
              <a:cs typeface="Arial" panose="020B0604020202020204" pitchFamily="34" charset="0"/>
            </a:endParaRPr>
          </a:p>
          <a:p>
            <a:pPr marL="171450" indent="-171450">
              <a:buFont typeface="Arial" panose="020B0604020202020204" pitchFamily="34" charset="0"/>
              <a:buChar char="•"/>
            </a:pPr>
            <a:r>
              <a:rPr lang="en-GB" sz="1200" dirty="0">
                <a:solidFill>
                  <a:srgbClr val="0000FF"/>
                </a:solidFill>
                <a:latin typeface="+mj-lt"/>
                <a:cs typeface="Arial" panose="020B0604020202020204" pitchFamily="34" charset="0"/>
                <a:hlinkClick r:id="rId5">
                  <a:extLst>
                    <a:ext uri="{A12FA001-AC4F-418D-AE19-62706E023703}">
                      <ahyp:hlinkClr xmlns:ahyp="http://schemas.microsoft.com/office/drawing/2018/hyperlinkcolor" val="tx"/>
                    </a:ext>
                  </a:extLst>
                </a:hlinkClick>
              </a:rPr>
              <a:t>Supported Internships </a:t>
            </a:r>
            <a:r>
              <a:rPr lang="en-GB" sz="1200" dirty="0">
                <a:solidFill>
                  <a:schemeClr val="bg1"/>
                </a:solidFill>
                <a:latin typeface="+mj-lt"/>
                <a:cs typeface="Arial" panose="020B0604020202020204" pitchFamily="34" charset="0"/>
              </a:rPr>
              <a:t>are structured study programmes based primarily on an employer. They are designed to enable young people with SEND (EHC Plan) to achieve sustainable, paid employment by equipping them with the skills they need for work through learning in the workplace. Look at your Local Offer for information about programmes near you.</a:t>
            </a:r>
          </a:p>
          <a:p>
            <a:endParaRPr lang="en-GB" sz="1200" dirty="0">
              <a:solidFill>
                <a:schemeClr val="bg1"/>
              </a:solidFill>
              <a:latin typeface="Arial" panose="020B0604020202020204" pitchFamily="34" charset="0"/>
              <a:cs typeface="Arial" panose="020B0604020202020204" pitchFamily="34" charset="0"/>
            </a:endParaRPr>
          </a:p>
          <a:p>
            <a:endParaRPr lang="en-GB"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a:p>
            <a:endParaRPr lang="en-GB"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990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1017D3-2042-4AAB-961B-FCD412327464}"/>
              </a:ext>
            </a:extLst>
          </p:cNvPr>
          <p:cNvSpPr>
            <a:spLocks noGrp="1"/>
          </p:cNvSpPr>
          <p:nvPr>
            <p:ph idx="1"/>
          </p:nvPr>
        </p:nvSpPr>
        <p:spPr>
          <a:xfrm>
            <a:off x="574805" y="291230"/>
            <a:ext cx="9324204" cy="6092792"/>
          </a:xfrm>
        </p:spPr>
        <p:txBody>
          <a:bodyPr>
            <a:normAutofit/>
          </a:bodyPr>
          <a:lstStyle/>
          <a:p>
            <a:pPr marL="0" indent="0">
              <a:buNone/>
            </a:pPr>
            <a:r>
              <a:rPr lang="en-GB" sz="1400" b="1" dirty="0">
                <a:solidFill>
                  <a:schemeClr val="bg1"/>
                </a:solidFill>
                <a:cs typeface="Arial" panose="020B0604020202020204" pitchFamily="34" charset="0"/>
              </a:rPr>
              <a:t>Access to Work </a:t>
            </a:r>
            <a:endParaRPr lang="en-GB" sz="2400" dirty="0"/>
          </a:p>
          <a:p>
            <a:pPr marL="0" indent="0">
              <a:buNone/>
            </a:pPr>
            <a:r>
              <a:rPr lang="en-GB" sz="1200" dirty="0">
                <a:solidFill>
                  <a:schemeClr val="bg1"/>
                </a:solidFill>
                <a:cs typeface="Arial" panose="020B0604020202020204" pitchFamily="34" charset="0"/>
              </a:rPr>
              <a:t>An </a:t>
            </a:r>
            <a:r>
              <a:rPr lang="en-GB" sz="1200" b="1" dirty="0">
                <a:solidFill>
                  <a:schemeClr val="bg1"/>
                </a:solidFill>
                <a:cs typeface="Arial" panose="020B0604020202020204" pitchFamily="34" charset="0"/>
              </a:rPr>
              <a:t>Access to Work</a:t>
            </a:r>
            <a:r>
              <a:rPr lang="en-GB" sz="1200" dirty="0">
                <a:solidFill>
                  <a:schemeClr val="bg1"/>
                </a:solidFill>
                <a:cs typeface="Arial" panose="020B0604020202020204" pitchFamily="34" charset="0"/>
              </a:rPr>
              <a:t> grant can cover the additional support your child may need for the in-work element of a supported internship or traineeship. To get an Access to Work grant, your child must be 16 or over and have a disability, health condition or mental health condition that affects their ability to work. </a:t>
            </a:r>
          </a:p>
          <a:p>
            <a:pPr marL="0" indent="0">
              <a:buNone/>
            </a:pPr>
            <a:r>
              <a:rPr lang="en-GB" sz="1200" dirty="0">
                <a:solidFill>
                  <a:schemeClr val="bg1"/>
                </a:solidFill>
                <a:cs typeface="Arial" panose="020B0604020202020204" pitchFamily="34" charset="0"/>
              </a:rPr>
              <a:t>Try doing a web search for Easy Read Access to work fact sheet.</a:t>
            </a:r>
            <a:endParaRPr lang="en-GB" sz="1200" u="sng" dirty="0">
              <a:solidFill>
                <a:schemeClr val="bg1"/>
              </a:solidFill>
              <a:cs typeface="Arial" panose="020B0604020202020204" pitchFamily="34" charset="0"/>
            </a:endParaRPr>
          </a:p>
          <a:p>
            <a:pPr marL="0" indent="0">
              <a:buNone/>
            </a:pPr>
            <a:r>
              <a:rPr lang="en-GB" sz="1200" b="1" dirty="0">
                <a:solidFill>
                  <a:schemeClr val="bg1"/>
                </a:solidFill>
                <a:cs typeface="Arial" panose="020B0604020202020204" pitchFamily="34" charset="0"/>
              </a:rPr>
              <a:t>One of the following must also apply to them:</a:t>
            </a:r>
            <a:endParaRPr lang="en-GB" sz="1200" b="1" u="sng" dirty="0">
              <a:solidFill>
                <a:schemeClr val="bg1"/>
              </a:solidFill>
              <a:cs typeface="Arial" panose="020B0604020202020204" pitchFamily="34" charset="0"/>
            </a:endParaRPr>
          </a:p>
          <a:p>
            <a:r>
              <a:rPr lang="en-GB" sz="1200" dirty="0">
                <a:solidFill>
                  <a:schemeClr val="bg1"/>
                </a:solidFill>
                <a:cs typeface="Arial" panose="020B0604020202020204" pitchFamily="34" charset="0"/>
              </a:rPr>
              <a:t>have a paid job (you cannot get a grant for voluntary work)</a:t>
            </a:r>
            <a:endParaRPr lang="en-GB" sz="1200" b="1" dirty="0">
              <a:solidFill>
                <a:schemeClr val="bg1"/>
              </a:solidFill>
              <a:cs typeface="Arial" panose="020B0604020202020204" pitchFamily="34" charset="0"/>
            </a:endParaRPr>
          </a:p>
          <a:p>
            <a:r>
              <a:rPr lang="en-GB" sz="1200" dirty="0">
                <a:solidFill>
                  <a:schemeClr val="bg1"/>
                </a:solidFill>
                <a:cs typeface="Arial" panose="020B0604020202020204" pitchFamily="34" charset="0"/>
              </a:rPr>
              <a:t>are self-employed</a:t>
            </a:r>
            <a:endParaRPr lang="en-GB" sz="1200" b="1" dirty="0">
              <a:solidFill>
                <a:schemeClr val="bg1"/>
              </a:solidFill>
              <a:cs typeface="Arial" panose="020B0604020202020204" pitchFamily="34" charset="0"/>
            </a:endParaRPr>
          </a:p>
          <a:p>
            <a:r>
              <a:rPr lang="en-GB" sz="1200" dirty="0">
                <a:solidFill>
                  <a:schemeClr val="bg1"/>
                </a:solidFill>
                <a:cs typeface="Arial" panose="020B0604020202020204" pitchFamily="34" charset="0"/>
              </a:rPr>
              <a:t>have a job interview</a:t>
            </a:r>
          </a:p>
          <a:p>
            <a:r>
              <a:rPr lang="en-GB" sz="1200" dirty="0">
                <a:solidFill>
                  <a:schemeClr val="bg1"/>
                </a:solidFill>
                <a:cs typeface="Arial" panose="020B0604020202020204" pitchFamily="34" charset="0"/>
              </a:rPr>
              <a:t>about to start a job or work trial</a:t>
            </a:r>
          </a:p>
          <a:p>
            <a:r>
              <a:rPr lang="en-GB" sz="1200" dirty="0">
                <a:solidFill>
                  <a:schemeClr val="bg1"/>
                </a:solidFill>
                <a:cs typeface="Arial" panose="020B0604020202020204" pitchFamily="34" charset="0"/>
              </a:rPr>
              <a:t>starting work experience</a:t>
            </a:r>
          </a:p>
          <a:p>
            <a:pPr marL="0" indent="0">
              <a:buNone/>
            </a:pPr>
            <a:r>
              <a:rPr lang="en-GB" sz="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More information</a:t>
            </a:r>
            <a:endParaRPr lang="en-GB" sz="1200" dirty="0">
              <a:solidFill>
                <a:srgbClr val="0000FF"/>
              </a:solidFill>
              <a:cs typeface="Arial" panose="020B0604020202020204" pitchFamily="34" charset="0"/>
            </a:endParaRPr>
          </a:p>
          <a:p>
            <a:pPr marL="0" indent="0">
              <a:buNone/>
            </a:pPr>
            <a:r>
              <a:rPr lang="en-GB" sz="1200" b="1" dirty="0">
                <a:solidFill>
                  <a:schemeClr val="bg1"/>
                </a:solidFill>
                <a:cs typeface="Arial" panose="020B0604020202020204" pitchFamily="34" charset="0"/>
              </a:rPr>
              <a:t>Social Care options </a:t>
            </a:r>
            <a:r>
              <a:rPr lang="en-GB" sz="1200" dirty="0">
                <a:solidFill>
                  <a:schemeClr val="bg1"/>
                </a:solidFill>
                <a:cs typeface="Arial" panose="020B0604020202020204" pitchFamily="34" charset="0"/>
              </a:rPr>
              <a:t>– community based day activities, this could include day centres, part-time college, social firms, community leisure or sport/fitness activities and supported living/specialist residential care for those who are eligible for services. More information available in Local Offer</a:t>
            </a:r>
          </a:p>
          <a:p>
            <a:pPr marL="0" indent="0">
              <a:buNone/>
            </a:pPr>
            <a:r>
              <a:rPr lang="en-GB" sz="1200" dirty="0">
                <a:solidFill>
                  <a:schemeClr val="bg1"/>
                </a:solidFill>
                <a:cs typeface="Arial" panose="020B0604020202020204" pitchFamily="34" charset="0"/>
              </a:rPr>
              <a:t>A breakdown of some Post 16 options can be found </a:t>
            </a:r>
            <a:r>
              <a:rPr lang="en-GB" sz="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here</a:t>
            </a:r>
            <a:r>
              <a:rPr lang="en-GB" sz="1200" dirty="0">
                <a:solidFill>
                  <a:srgbClr val="0000FF"/>
                </a:solidFill>
                <a:cs typeface="Arial" panose="020B0604020202020204" pitchFamily="34" charset="0"/>
              </a:rPr>
              <a:t> </a:t>
            </a:r>
          </a:p>
          <a:p>
            <a:pPr marL="0" indent="0">
              <a:buNone/>
            </a:pPr>
            <a:r>
              <a:rPr lang="en-GB" sz="1200" b="1" dirty="0">
                <a:solidFill>
                  <a:schemeClr val="bg1"/>
                </a:solidFill>
                <a:cs typeface="Arial" panose="020B0604020202020204" pitchFamily="34" charset="0"/>
              </a:rPr>
              <a:t>National Services</a:t>
            </a:r>
            <a:r>
              <a:rPr lang="en-GB" sz="1200" dirty="0">
                <a:solidFill>
                  <a:schemeClr val="bg1"/>
                </a:solidFill>
                <a:cs typeface="Arial" panose="020B0604020202020204" pitchFamily="34" charset="0"/>
              </a:rPr>
              <a:t>- </a:t>
            </a:r>
          </a:p>
          <a:p>
            <a:pPr marL="0" indent="0">
              <a:buNone/>
            </a:pPr>
            <a:r>
              <a:rPr lang="en-GB" sz="1200" b="1"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Share Training</a:t>
            </a:r>
            <a:endParaRPr lang="en-GB" sz="1200" b="1" dirty="0">
              <a:solidFill>
                <a:srgbClr val="0000FF"/>
              </a:solidFill>
              <a:cs typeface="Arial" panose="020B0604020202020204" pitchFamily="34" charset="0"/>
            </a:endParaRPr>
          </a:p>
          <a:p>
            <a:pPr marL="0" indent="0">
              <a:buNone/>
            </a:pPr>
            <a:r>
              <a:rPr lang="en-GB" sz="1200" dirty="0">
                <a:solidFill>
                  <a:schemeClr val="bg1"/>
                </a:solidFill>
                <a:cs typeface="Arial" panose="020B0604020202020204" pitchFamily="34" charset="0"/>
              </a:rPr>
              <a:t>Training and employment support for disabled people.</a:t>
            </a:r>
          </a:p>
          <a:p>
            <a:pPr marL="0" indent="0">
              <a:buNone/>
            </a:pPr>
            <a:r>
              <a:rPr lang="en-GB" sz="1200" b="1" dirty="0">
                <a:solidFill>
                  <a:srgbClr val="0000FF"/>
                </a:solidFill>
                <a:cs typeface="Arial" panose="020B0604020202020204" pitchFamily="34" charset="0"/>
                <a:hlinkClick r:id="rId5">
                  <a:extLst>
                    <a:ext uri="{A12FA001-AC4F-418D-AE19-62706E023703}">
                      <ahyp:hlinkClr xmlns:ahyp="http://schemas.microsoft.com/office/drawing/2018/hyperlinkcolor" val="tx"/>
                    </a:ext>
                  </a:extLst>
                </a:hlinkClick>
              </a:rPr>
              <a:t>Education Beyond 16</a:t>
            </a:r>
            <a:endParaRPr lang="en-GB" sz="1200" b="1" dirty="0">
              <a:solidFill>
                <a:srgbClr val="0000FF"/>
              </a:solidFill>
              <a:cs typeface="Arial" panose="020B0604020202020204" pitchFamily="34" charset="0"/>
            </a:endParaRPr>
          </a:p>
          <a:p>
            <a:pPr marL="0" indent="0">
              <a:buNone/>
            </a:pPr>
            <a:r>
              <a:rPr lang="en-GB" sz="1200" dirty="0">
                <a:solidFill>
                  <a:schemeClr val="bg1"/>
                </a:solidFill>
                <a:cs typeface="Arial" panose="020B0604020202020204" pitchFamily="34" charset="0"/>
              </a:rPr>
              <a:t>Family support and advice</a:t>
            </a:r>
          </a:p>
        </p:txBody>
      </p:sp>
    </p:spTree>
    <p:extLst>
      <p:ext uri="{BB962C8B-B14F-4D97-AF65-F5344CB8AC3E}">
        <p14:creationId xmlns:p14="http://schemas.microsoft.com/office/powerpoint/2010/main" val="3886517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548E20-682D-4258-A7B8-FCB011984291}"/>
              </a:ext>
            </a:extLst>
          </p:cNvPr>
          <p:cNvSpPr>
            <a:spLocks noGrp="1"/>
          </p:cNvSpPr>
          <p:nvPr>
            <p:ph idx="1"/>
          </p:nvPr>
        </p:nvSpPr>
        <p:spPr>
          <a:xfrm>
            <a:off x="499304" y="358342"/>
            <a:ext cx="9894656" cy="6084403"/>
          </a:xfrm>
        </p:spPr>
        <p:txBody>
          <a:bodyPr>
            <a:normAutofit/>
          </a:bodyPr>
          <a:lstStyle/>
          <a:p>
            <a:pPr marL="0" indent="0">
              <a:buNone/>
            </a:pPr>
            <a:r>
              <a:rPr lang="en-GB" sz="1200" b="1"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Parental Guidance</a:t>
            </a:r>
            <a:r>
              <a:rPr lang="en-GB" sz="1200" b="1" dirty="0">
                <a:solidFill>
                  <a:srgbClr val="0000FF"/>
                </a:solidFill>
                <a:cs typeface="Arial" panose="020B0604020202020204" pitchFamily="34" charset="0"/>
              </a:rPr>
              <a:t> </a:t>
            </a:r>
            <a:r>
              <a:rPr lang="en-GB" sz="1200" b="1" dirty="0">
                <a:solidFill>
                  <a:schemeClr val="bg1"/>
                </a:solidFill>
                <a:cs typeface="Arial" panose="020B0604020202020204" pitchFamily="34" charset="0"/>
              </a:rPr>
              <a:t>– </a:t>
            </a:r>
            <a:r>
              <a:rPr lang="en-GB" sz="1200" dirty="0">
                <a:solidFill>
                  <a:schemeClr val="bg1"/>
                </a:solidFill>
                <a:cs typeface="Arial" panose="020B0604020202020204" pitchFamily="34" charset="0"/>
              </a:rPr>
              <a:t>Careers information and Advice</a:t>
            </a:r>
          </a:p>
          <a:p>
            <a:pPr marL="0" indent="0">
              <a:buNone/>
            </a:pPr>
            <a:r>
              <a:rPr lang="en-GB" sz="1200" b="1"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National Careers Service </a:t>
            </a:r>
            <a:r>
              <a:rPr lang="en-GB" sz="1200" b="1" dirty="0">
                <a:solidFill>
                  <a:schemeClr val="bg1"/>
                </a:solidFill>
                <a:cs typeface="Arial" panose="020B0604020202020204" pitchFamily="34" charset="0"/>
              </a:rPr>
              <a:t>– </a:t>
            </a:r>
            <a:r>
              <a:rPr lang="en-GB" sz="1200" dirty="0">
                <a:solidFill>
                  <a:schemeClr val="bg1"/>
                </a:solidFill>
                <a:cs typeface="Arial" panose="020B0604020202020204" pitchFamily="34" charset="0"/>
              </a:rPr>
              <a:t>Contact a qualified careers advisor to discuss careers, looking for employment or courses via phone, text or webchat. Offers skills assessment -learn more about your skills and match them to potential new careers. </a:t>
            </a:r>
          </a:p>
          <a:p>
            <a:pPr marL="0" indent="0">
              <a:buNone/>
            </a:pPr>
            <a:r>
              <a:rPr lang="en-GB" sz="1200" dirty="0">
                <a:solidFill>
                  <a:schemeClr val="bg1"/>
                </a:solidFill>
                <a:cs typeface="Arial" panose="020B0604020202020204" pitchFamily="34" charset="0"/>
              </a:rPr>
              <a:t>For a booklet about Preparing for Adulthood contact Christine Smith – </a:t>
            </a:r>
            <a:r>
              <a:rPr lang="en-GB" sz="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christines@blossomhouseschool.co.uk</a:t>
            </a:r>
            <a:r>
              <a:rPr lang="en-GB" sz="1200" dirty="0">
                <a:solidFill>
                  <a:srgbClr val="0000FF"/>
                </a:solidFill>
                <a:cs typeface="Arial" panose="020B0604020202020204" pitchFamily="34" charset="0"/>
              </a:rPr>
              <a:t> </a:t>
            </a:r>
            <a:r>
              <a:rPr lang="en-GB" sz="1200" dirty="0">
                <a:solidFill>
                  <a:schemeClr val="bg1"/>
                </a:solidFill>
                <a:cs typeface="Arial" panose="020B0604020202020204" pitchFamily="34" charset="0"/>
              </a:rPr>
              <a:t>or visit the website </a:t>
            </a:r>
            <a:r>
              <a:rPr lang="en-GB" sz="1200" dirty="0">
                <a:solidFill>
                  <a:srgbClr val="0000FF"/>
                </a:solidFill>
                <a:cs typeface="Arial" panose="020B0604020202020204" pitchFamily="34" charset="0"/>
                <a:hlinkClick r:id="rId5">
                  <a:extLst>
                    <a:ext uri="{A12FA001-AC4F-418D-AE19-62706E023703}">
                      <ahyp:hlinkClr xmlns:ahyp="http://schemas.microsoft.com/office/drawing/2018/hyperlinkcolor" val="tx"/>
                    </a:ext>
                  </a:extLst>
                </a:hlinkClick>
              </a:rPr>
              <a:t>https://www.preparingforadulthood.org.uk/</a:t>
            </a:r>
            <a:r>
              <a:rPr lang="en-GB" sz="1200" dirty="0">
                <a:solidFill>
                  <a:srgbClr val="0000FF"/>
                </a:solidFill>
                <a:cs typeface="Arial" panose="020B0604020202020204" pitchFamily="34" charset="0"/>
              </a:rPr>
              <a:t> </a:t>
            </a:r>
            <a:r>
              <a:rPr lang="en-GB" sz="1200" dirty="0">
                <a:solidFill>
                  <a:schemeClr val="bg1"/>
                </a:solidFill>
                <a:cs typeface="Arial" panose="020B0604020202020204" pitchFamily="34" charset="0"/>
              </a:rPr>
              <a:t>for more resources.</a:t>
            </a:r>
          </a:p>
          <a:p>
            <a:pPr marL="0" indent="0">
              <a:buNone/>
            </a:pPr>
            <a:endParaRPr lang="en-GB" sz="1200" dirty="0">
              <a:solidFill>
                <a:schemeClr val="bg1"/>
              </a:solidFill>
              <a:latin typeface="Arial" panose="020B0604020202020204" pitchFamily="34" charset="0"/>
              <a:cs typeface="Arial" panose="020B0604020202020204" pitchFamily="34" charset="0"/>
            </a:endParaRPr>
          </a:p>
          <a:p>
            <a:pPr marL="0" indent="0">
              <a:buNone/>
            </a:pPr>
            <a:endParaRPr lang="en-GB" sz="1200" dirty="0">
              <a:solidFill>
                <a:schemeClr val="bg1"/>
              </a:solidFill>
              <a:latin typeface="Arial" panose="020B0604020202020204" pitchFamily="34" charset="0"/>
              <a:cs typeface="Arial" panose="020B0604020202020204" pitchFamily="34" charset="0"/>
            </a:endParaRPr>
          </a:p>
          <a:p>
            <a:pPr marL="0" indent="0">
              <a:buNone/>
            </a:pPr>
            <a:endParaRPr lang="en-GB"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3398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05358-D6DB-46FE-AA05-6ADAC78632A6}"/>
              </a:ext>
            </a:extLst>
          </p:cNvPr>
          <p:cNvSpPr>
            <a:spLocks noGrp="1"/>
          </p:cNvSpPr>
          <p:nvPr>
            <p:ph type="title"/>
          </p:nvPr>
        </p:nvSpPr>
        <p:spPr>
          <a:xfrm>
            <a:off x="646111" y="452718"/>
            <a:ext cx="9404723" cy="805631"/>
          </a:xfrm>
        </p:spPr>
        <p:txBody>
          <a:bodyPr/>
          <a:lstStyle/>
          <a:p>
            <a:r>
              <a:rPr lang="en-GB" dirty="0">
                <a:solidFill>
                  <a:schemeClr val="bg1"/>
                </a:solidFill>
              </a:rPr>
              <a:t>Student Information </a:t>
            </a:r>
          </a:p>
        </p:txBody>
      </p:sp>
      <p:sp>
        <p:nvSpPr>
          <p:cNvPr id="3" name="Content Placeholder 2">
            <a:extLst>
              <a:ext uri="{FF2B5EF4-FFF2-40B4-BE49-F238E27FC236}">
                <a16:creationId xmlns:a16="http://schemas.microsoft.com/office/drawing/2014/main" id="{FACB78C4-ACE4-49E5-B2DA-DE4DACE647CE}"/>
              </a:ext>
            </a:extLst>
          </p:cNvPr>
          <p:cNvSpPr>
            <a:spLocks noGrp="1"/>
          </p:cNvSpPr>
          <p:nvPr>
            <p:ph idx="1"/>
          </p:nvPr>
        </p:nvSpPr>
        <p:spPr>
          <a:xfrm>
            <a:off x="574806" y="1272742"/>
            <a:ext cx="10439939" cy="5388117"/>
          </a:xfrm>
        </p:spPr>
        <p:txBody>
          <a:bodyPr>
            <a:normAutofit/>
          </a:bodyPr>
          <a:lstStyle/>
          <a:p>
            <a:pPr marL="0" indent="0">
              <a:buNone/>
            </a:pPr>
            <a:r>
              <a:rPr lang="en-GB" sz="1400" dirty="0">
                <a:solidFill>
                  <a:schemeClr val="bg1"/>
                </a:solidFill>
              </a:rPr>
              <a:t>At Blossom House School we have a careers programme in place that ensures that you are well equipped for the future and have the information you need to make realistic and informed decisions about further education, training and employment. Throughout each stage the careers advisor and your teachers will provide you with support.</a:t>
            </a:r>
          </a:p>
          <a:p>
            <a:pPr marL="0" indent="0">
              <a:buNone/>
            </a:pPr>
            <a:r>
              <a:rPr lang="en-GB" sz="1400" dirty="0">
                <a:solidFill>
                  <a:schemeClr val="bg1"/>
                </a:solidFill>
              </a:rPr>
              <a:t>When a young person leaves school at 16 – 19 years, they are likely to have some or all of the following options available to them depending on their ability, independence and support needs:</a:t>
            </a:r>
          </a:p>
          <a:p>
            <a:pPr marL="0" indent="0">
              <a:buNone/>
            </a:pPr>
            <a:r>
              <a:rPr lang="en-GB" sz="1400" dirty="0">
                <a:solidFill>
                  <a:schemeClr val="bg1"/>
                </a:solidFill>
              </a:rPr>
              <a:t>Further education at a </a:t>
            </a:r>
            <a:r>
              <a:rPr lang="en-GB" sz="1400" u="sng" dirty="0">
                <a:solidFill>
                  <a:srgbClr val="0000FF"/>
                </a:solidFill>
                <a:hlinkClick r:id="rId2">
                  <a:extLst>
                    <a:ext uri="{A12FA001-AC4F-418D-AE19-62706E023703}">
                      <ahyp:hlinkClr xmlns:ahyp="http://schemas.microsoft.com/office/drawing/2018/hyperlinkcolor" val="tx"/>
                    </a:ext>
                  </a:extLst>
                </a:hlinkClick>
              </a:rPr>
              <a:t>college or training provider</a:t>
            </a:r>
            <a:r>
              <a:rPr lang="en-GB" sz="1400" dirty="0">
                <a:solidFill>
                  <a:schemeClr val="bg1"/>
                </a:solidFill>
                <a:hlinkClick r:id="rId2">
                  <a:extLst>
                    <a:ext uri="{A12FA001-AC4F-418D-AE19-62706E023703}">
                      <ahyp:hlinkClr xmlns:ahyp="http://schemas.microsoft.com/office/drawing/2018/hyperlinkcolor" val="tx"/>
                    </a:ext>
                  </a:extLst>
                </a:hlinkClick>
              </a:rPr>
              <a:t> </a:t>
            </a:r>
            <a:r>
              <a:rPr lang="en-GB" sz="1400" dirty="0">
                <a:solidFill>
                  <a:schemeClr val="bg1"/>
                </a:solidFill>
              </a:rPr>
              <a:t>to follow a study programme , including Independent Specialist Colleges (ISC). </a:t>
            </a:r>
            <a:r>
              <a:rPr lang="en-GB" sz="1400" b="1" dirty="0">
                <a:solidFill>
                  <a:schemeClr val="bg1"/>
                </a:solidFill>
              </a:rPr>
              <a:t>What next? </a:t>
            </a:r>
            <a:r>
              <a:rPr lang="en-GB" sz="1400" dirty="0">
                <a:solidFill>
                  <a:schemeClr val="bg1"/>
                </a:solidFill>
              </a:rPr>
              <a:t>Watch these short videos-</a:t>
            </a:r>
            <a:r>
              <a:rPr lang="en-GB" sz="1400" dirty="0">
                <a:solidFill>
                  <a:srgbClr val="0000FF"/>
                </a:solidFill>
              </a:rPr>
              <a:t> </a:t>
            </a:r>
            <a:r>
              <a:rPr lang="en-GB" sz="1400" dirty="0">
                <a:solidFill>
                  <a:srgbClr val="0000FF"/>
                </a:solidFill>
                <a:hlinkClick r:id="rId3">
                  <a:extLst>
                    <a:ext uri="{A12FA001-AC4F-418D-AE19-62706E023703}">
                      <ahyp:hlinkClr xmlns:ahyp="http://schemas.microsoft.com/office/drawing/2018/hyperlinkcolor" val="tx"/>
                    </a:ext>
                  </a:extLst>
                </a:hlinkClick>
              </a:rPr>
              <a:t>https://www.bbc.co.uk/bitesize/articles/z6ws47h</a:t>
            </a:r>
            <a:r>
              <a:rPr lang="en-GB" sz="1400" dirty="0">
                <a:solidFill>
                  <a:srgbClr val="0000FF"/>
                </a:solidFill>
              </a:rPr>
              <a:t>  </a:t>
            </a:r>
            <a:r>
              <a:rPr lang="en-GB" sz="1400" dirty="0">
                <a:solidFill>
                  <a:srgbClr val="0000FF"/>
                </a:solidFill>
                <a:hlinkClick r:id="rId4">
                  <a:extLst>
                    <a:ext uri="{A12FA001-AC4F-418D-AE19-62706E023703}">
                      <ahyp:hlinkClr xmlns:ahyp="http://schemas.microsoft.com/office/drawing/2018/hyperlinkcolor" val="tx"/>
                    </a:ext>
                  </a:extLst>
                </a:hlinkClick>
              </a:rPr>
              <a:t>https://www.youtube.com/watch?v=f_xAQNNi4pA</a:t>
            </a:r>
            <a:endParaRPr lang="en-GB" sz="1400" dirty="0">
              <a:solidFill>
                <a:srgbClr val="0000FF"/>
              </a:solidFill>
            </a:endParaRPr>
          </a:p>
          <a:p>
            <a:pPr marL="0" indent="0">
              <a:buNone/>
            </a:pPr>
            <a:r>
              <a:rPr lang="en-GB" sz="1400" dirty="0">
                <a:solidFill>
                  <a:schemeClr val="bg1"/>
                </a:solidFill>
              </a:rPr>
              <a:t>Your Local Authority provides a service called the </a:t>
            </a:r>
            <a:r>
              <a:rPr lang="en-GB" sz="1400" b="1" dirty="0">
                <a:solidFill>
                  <a:schemeClr val="bg1"/>
                </a:solidFill>
              </a:rPr>
              <a:t>Local Offer </a:t>
            </a:r>
            <a:r>
              <a:rPr lang="en-GB" sz="1400" dirty="0">
                <a:solidFill>
                  <a:schemeClr val="bg1"/>
                </a:solidFill>
              </a:rPr>
              <a:t>which lists the different options available post 16. This can be viewed on their website.</a:t>
            </a:r>
          </a:p>
          <a:p>
            <a:pPr marL="0" indent="0">
              <a:buNone/>
            </a:pPr>
            <a:r>
              <a:rPr lang="en-GB" sz="1400" dirty="0">
                <a:solidFill>
                  <a:schemeClr val="bg1"/>
                </a:solidFill>
              </a:rPr>
              <a:t>Other pathways include:</a:t>
            </a:r>
          </a:p>
          <a:p>
            <a:pPr marL="0" indent="0">
              <a:buNone/>
            </a:pPr>
            <a:r>
              <a:rPr lang="en-GB" sz="14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Supported Internships </a:t>
            </a:r>
            <a:r>
              <a:rPr lang="en-GB" sz="1400" dirty="0">
                <a:solidFill>
                  <a:schemeClr val="bg1"/>
                </a:solidFill>
              </a:rPr>
              <a:t>Supported Internships are a study programme for learners with Education, Health and Care Plans (EHCPs). Learners will have a work placement and complete relevant qualifications alongside their placement</a:t>
            </a:r>
            <a:endParaRPr lang="en-GB" sz="1400" dirty="0">
              <a:solidFill>
                <a:schemeClr val="bg1"/>
              </a:solidFill>
              <a:latin typeface="Arial" panose="020B0604020202020204" pitchFamily="34" charset="0"/>
              <a:cs typeface="Arial" panose="020B0604020202020204" pitchFamily="34" charset="0"/>
            </a:endParaRPr>
          </a:p>
          <a:p>
            <a:pPr marL="0" indent="0">
              <a:buNone/>
            </a:pPr>
            <a:r>
              <a:rPr lang="en-GB" sz="1400"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Apprenticeships</a:t>
            </a:r>
            <a:r>
              <a:rPr lang="en-GB" sz="1400" dirty="0">
                <a:solidFill>
                  <a:schemeClr val="bg2">
                    <a:lumMod val="60000"/>
                    <a:lumOff val="40000"/>
                  </a:schemeClr>
                </a:solidFill>
                <a:latin typeface="Arial" panose="020B0604020202020204" pitchFamily="34" charset="0"/>
                <a:cs typeface="Arial" panose="020B0604020202020204" pitchFamily="34" charset="0"/>
              </a:rPr>
              <a:t> - </a:t>
            </a:r>
            <a:r>
              <a:rPr lang="en-GB" sz="1400" dirty="0">
                <a:solidFill>
                  <a:schemeClr val="bg1"/>
                </a:solidFill>
              </a:rPr>
              <a:t>An apprenticeship is a way to gain the skills, knowledge and experience you need to get into many careers. They combine work, training and study, letting you ‘earn while you learn’. Apprenticeships are available across a range of areas</a:t>
            </a:r>
            <a:endParaRPr lang="en-GB" sz="1050" dirty="0">
              <a:solidFill>
                <a:schemeClr val="bg1"/>
              </a:solidFill>
              <a:latin typeface="Arial" panose="020B0604020202020204" pitchFamily="34" charset="0"/>
              <a:cs typeface="Arial" panose="020B0604020202020204" pitchFamily="34" charset="0"/>
            </a:endParaRPr>
          </a:p>
          <a:p>
            <a:pPr marL="0" indent="0">
              <a:buNone/>
            </a:pPr>
            <a:r>
              <a:rPr lang="en-GB" sz="1400"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Traineeships</a:t>
            </a:r>
            <a:r>
              <a:rPr lang="en-GB" sz="1400" dirty="0">
                <a:solidFill>
                  <a:srgbClr val="0000FF"/>
                </a:solidFill>
                <a:latin typeface="Arial" panose="020B0604020202020204" pitchFamily="34" charset="0"/>
                <a:cs typeface="Arial" panose="020B0604020202020204" pitchFamily="34" charset="0"/>
              </a:rPr>
              <a:t> </a:t>
            </a:r>
            <a:r>
              <a:rPr lang="en-GB" sz="1400" dirty="0">
                <a:solidFill>
                  <a:schemeClr val="bg2">
                    <a:lumMod val="60000"/>
                    <a:lumOff val="40000"/>
                  </a:schemeClr>
                </a:solidFill>
                <a:latin typeface="Arial" panose="020B0604020202020204" pitchFamily="34" charset="0"/>
                <a:cs typeface="Arial" panose="020B0604020202020204" pitchFamily="34" charset="0"/>
              </a:rPr>
              <a:t>-</a:t>
            </a:r>
            <a:r>
              <a:rPr lang="en-GB" sz="1400" dirty="0">
                <a:solidFill>
                  <a:schemeClr val="bg1"/>
                </a:solidFill>
                <a:cs typeface="Arial" panose="020B0604020202020204" pitchFamily="34" charset="0"/>
              </a:rPr>
              <a:t>Usually a 6 month programme made up of extended work experience working towards qualifications. A traineeship will normally lead to an apprenticeship or work.</a:t>
            </a:r>
            <a:endParaRPr lang="en-GB" sz="1050" dirty="0">
              <a:solidFill>
                <a:schemeClr val="bg1"/>
              </a:solidFill>
              <a:cs typeface="Arial" panose="020B0604020202020204" pitchFamily="34" charset="0"/>
            </a:endParaRPr>
          </a:p>
          <a:p>
            <a:pPr marL="0" indent="0">
              <a:buNone/>
            </a:pPr>
            <a:endParaRPr lang="en-GB" sz="500" dirty="0">
              <a:solidFill>
                <a:schemeClr val="bg1"/>
              </a:solidFill>
            </a:endParaRPr>
          </a:p>
        </p:txBody>
      </p:sp>
    </p:spTree>
    <p:extLst>
      <p:ext uri="{BB962C8B-B14F-4D97-AF65-F5344CB8AC3E}">
        <p14:creationId xmlns:p14="http://schemas.microsoft.com/office/powerpoint/2010/main" val="7363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FD2D70-F12F-4A8B-8CFA-682A5339D327}"/>
              </a:ext>
            </a:extLst>
          </p:cNvPr>
          <p:cNvSpPr>
            <a:spLocks noGrp="1"/>
          </p:cNvSpPr>
          <p:nvPr>
            <p:ph idx="1"/>
          </p:nvPr>
        </p:nvSpPr>
        <p:spPr>
          <a:xfrm>
            <a:off x="507694" y="433843"/>
            <a:ext cx="9743654" cy="6252183"/>
          </a:xfrm>
        </p:spPr>
        <p:txBody>
          <a:bodyPr/>
          <a:lstStyle/>
          <a:p>
            <a:pPr marL="0" indent="0">
              <a:buNone/>
            </a:pPr>
            <a:r>
              <a:rPr lang="en-GB" sz="1400" b="1" dirty="0">
                <a:solidFill>
                  <a:schemeClr val="bg1"/>
                </a:solidFill>
                <a:cs typeface="Arial" panose="020B0604020202020204" pitchFamily="34" charset="0"/>
              </a:rPr>
              <a:t>Social Care options </a:t>
            </a:r>
            <a:r>
              <a:rPr lang="en-GB" sz="1400" dirty="0">
                <a:solidFill>
                  <a:schemeClr val="bg1"/>
                </a:solidFill>
                <a:cs typeface="Arial" panose="020B0604020202020204" pitchFamily="34" charset="0"/>
              </a:rPr>
              <a:t>– community based day activities, this could include day centres, part-time college, social firms, community leisure or sport/fitness activities and supported living/specialist residential care for those who are eligible for services. More information available in your </a:t>
            </a:r>
            <a:r>
              <a:rPr lang="en-GB" sz="1400" b="1" dirty="0">
                <a:solidFill>
                  <a:schemeClr val="bg1"/>
                </a:solidFill>
                <a:cs typeface="Arial" panose="020B0604020202020204" pitchFamily="34" charset="0"/>
              </a:rPr>
              <a:t>Local Offer</a:t>
            </a:r>
          </a:p>
          <a:p>
            <a:pPr marL="0" indent="0">
              <a:buNone/>
            </a:pPr>
            <a:r>
              <a:rPr lang="en-GB" sz="1400" dirty="0">
                <a:solidFill>
                  <a:schemeClr val="bg1"/>
                </a:solidFill>
              </a:rPr>
              <a:t>The</a:t>
            </a:r>
            <a:r>
              <a:rPr lang="en-GB" sz="1400" dirty="0"/>
              <a:t> </a:t>
            </a:r>
            <a:r>
              <a:rPr lang="en-GB" sz="1400" dirty="0">
                <a:solidFill>
                  <a:schemeClr val="bg1"/>
                </a:solidFill>
              </a:rPr>
              <a:t>school careers advisor can support you with deciding the career options, offering impartial advice and guidance. To contact or make an appointment for a session email </a:t>
            </a:r>
            <a:r>
              <a:rPr lang="en-GB" sz="1400" dirty="0">
                <a:solidFill>
                  <a:srgbClr val="0000FF"/>
                </a:solidFill>
                <a:hlinkClick r:id="rId2">
                  <a:extLst>
                    <a:ext uri="{A12FA001-AC4F-418D-AE19-62706E023703}">
                      <ahyp:hlinkClr xmlns:ahyp="http://schemas.microsoft.com/office/drawing/2018/hyperlinkcolor" val="tx"/>
                    </a:ext>
                  </a:extLst>
                </a:hlinkClick>
              </a:rPr>
              <a:t>Rita.Gavajena@blossomhouseschool.co.uk</a:t>
            </a:r>
            <a:endParaRPr lang="en-GB" sz="1400" dirty="0">
              <a:solidFill>
                <a:srgbClr val="0000FF"/>
              </a:solidFill>
            </a:endParaRPr>
          </a:p>
          <a:p>
            <a:pPr marL="0" indent="0">
              <a:buNone/>
            </a:pPr>
            <a:r>
              <a:rPr lang="en-GB" sz="1400" dirty="0">
                <a:solidFill>
                  <a:schemeClr val="bg1"/>
                </a:solidFill>
              </a:rPr>
              <a:t>You can also contact a qualified Careers Advisor via text / phone or webchat to discuss careers, courses and finding a job— </a:t>
            </a:r>
            <a:r>
              <a:rPr lang="en-GB" sz="1400" u="sng" dirty="0">
                <a:solidFill>
                  <a:srgbClr val="0000FF"/>
                </a:solidFill>
                <a:hlinkClick r:id="rId3">
                  <a:extLst>
                    <a:ext uri="{A12FA001-AC4F-418D-AE19-62706E023703}">
                      <ahyp:hlinkClr xmlns:ahyp="http://schemas.microsoft.com/office/drawing/2018/hyperlinkcolor" val="tx"/>
                    </a:ext>
                  </a:extLst>
                </a:hlinkClick>
              </a:rPr>
              <a:t>https://nationalcareers.service.gov.uk</a:t>
            </a:r>
            <a:endParaRPr lang="en-GB" sz="1400" u="sng" dirty="0">
              <a:solidFill>
                <a:srgbClr val="0000FF"/>
              </a:solidFill>
            </a:endParaRPr>
          </a:p>
          <a:p>
            <a:pPr marL="0" indent="0">
              <a:buNone/>
            </a:pPr>
            <a:endParaRPr lang="en-GB" sz="1400" u="sng" dirty="0">
              <a:solidFill>
                <a:schemeClr val="bg2">
                  <a:lumMod val="60000"/>
                  <a:lumOff val="40000"/>
                </a:schemeClr>
              </a:solidFill>
            </a:endParaRPr>
          </a:p>
          <a:p>
            <a:pPr marL="0" indent="0">
              <a:buNone/>
            </a:pPr>
            <a:r>
              <a:rPr lang="en-GB" sz="1400" dirty="0">
                <a:solidFill>
                  <a:schemeClr val="bg1"/>
                </a:solidFill>
              </a:rPr>
              <a:t>Try taking the Buzz Quiz to help you decide </a:t>
            </a:r>
            <a:r>
              <a:rPr lang="en-GB" sz="1400" dirty="0">
                <a:solidFill>
                  <a:srgbClr val="0000FF"/>
                </a:solidFill>
                <a:hlinkClick r:id="rId4">
                  <a:extLst>
                    <a:ext uri="{A12FA001-AC4F-418D-AE19-62706E023703}">
                      <ahyp:hlinkClr xmlns:ahyp="http://schemas.microsoft.com/office/drawing/2018/hyperlinkcolor" val="tx"/>
                    </a:ext>
                  </a:extLst>
                </a:hlinkClick>
              </a:rPr>
              <a:t>https://icould.com/buzz-quiz/</a:t>
            </a:r>
            <a:endParaRPr lang="en-GB" sz="1400" dirty="0">
              <a:solidFill>
                <a:srgbClr val="0000FF"/>
              </a:solidFill>
            </a:endParaRPr>
          </a:p>
          <a:p>
            <a:pPr marL="0" indent="0">
              <a:buNone/>
            </a:pPr>
            <a:endParaRPr lang="en-GB" sz="1400" dirty="0">
              <a:solidFill>
                <a:schemeClr val="bg1"/>
              </a:solidFill>
            </a:endParaRPr>
          </a:p>
        </p:txBody>
      </p:sp>
    </p:spTree>
    <p:extLst>
      <p:ext uri="{BB962C8B-B14F-4D97-AF65-F5344CB8AC3E}">
        <p14:creationId xmlns:p14="http://schemas.microsoft.com/office/powerpoint/2010/main" val="3707820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F0EB2-DA53-407E-8D6F-A49E81C56D7E}"/>
              </a:ext>
            </a:extLst>
          </p:cNvPr>
          <p:cNvSpPr>
            <a:spLocks noGrp="1"/>
          </p:cNvSpPr>
          <p:nvPr>
            <p:ph type="title"/>
          </p:nvPr>
        </p:nvSpPr>
        <p:spPr>
          <a:xfrm>
            <a:off x="646111" y="452718"/>
            <a:ext cx="9404723" cy="654629"/>
          </a:xfrm>
        </p:spPr>
        <p:txBody>
          <a:bodyPr/>
          <a:lstStyle/>
          <a:p>
            <a:r>
              <a:rPr lang="en-GB" dirty="0">
                <a:solidFill>
                  <a:schemeClr val="bg1"/>
                </a:solidFill>
              </a:rPr>
              <a:t>Teacher Information</a:t>
            </a:r>
          </a:p>
        </p:txBody>
      </p:sp>
      <p:sp>
        <p:nvSpPr>
          <p:cNvPr id="3" name="Content Placeholder 2">
            <a:extLst>
              <a:ext uri="{FF2B5EF4-FFF2-40B4-BE49-F238E27FC236}">
                <a16:creationId xmlns:a16="http://schemas.microsoft.com/office/drawing/2014/main" id="{9322171D-9A0A-4170-8143-A5B8B0C20ADB}"/>
              </a:ext>
            </a:extLst>
          </p:cNvPr>
          <p:cNvSpPr>
            <a:spLocks noGrp="1"/>
          </p:cNvSpPr>
          <p:nvPr>
            <p:ph idx="1"/>
          </p:nvPr>
        </p:nvSpPr>
        <p:spPr>
          <a:xfrm>
            <a:off x="645130" y="1208015"/>
            <a:ext cx="9648162" cy="5652273"/>
          </a:xfrm>
        </p:spPr>
        <p:txBody>
          <a:bodyPr vert="horz" lIns="91440" tIns="45720" rIns="91440" bIns="45720" rtlCol="0" anchor="t">
            <a:normAutofit fontScale="70000" lnSpcReduction="20000"/>
          </a:bodyPr>
          <a:lstStyle/>
          <a:p>
            <a:pPr marL="0" indent="0">
              <a:buNone/>
            </a:pPr>
            <a:r>
              <a:rPr lang="en-GB" b="1" dirty="0">
                <a:solidFill>
                  <a:schemeClr val="bg1"/>
                </a:solidFill>
              </a:rPr>
              <a:t>All teachers should link curriculum learning with careers.</a:t>
            </a:r>
            <a:endParaRPr lang="en-GB" dirty="0">
              <a:solidFill>
                <a:schemeClr val="bg1"/>
              </a:solidFill>
            </a:endParaRPr>
          </a:p>
          <a:p>
            <a:pPr marL="0" indent="0">
              <a:buNone/>
            </a:pPr>
            <a:r>
              <a:rPr lang="en-GB" b="1" dirty="0">
                <a:solidFill>
                  <a:schemeClr val="bg1"/>
                </a:solidFill>
              </a:rPr>
              <a:t>Science, technology, engineering and mathematics (STEM) subject teachers should highlight the relevance of STEM subjects for a wide range of future career paths.</a:t>
            </a:r>
            <a:endParaRPr lang="en-GB" dirty="0">
              <a:solidFill>
                <a:schemeClr val="bg1"/>
              </a:solidFill>
            </a:endParaRPr>
          </a:p>
          <a:p>
            <a:pPr marL="0" indent="0">
              <a:buNone/>
            </a:pPr>
            <a:r>
              <a:rPr lang="en-GB" b="1" dirty="0">
                <a:solidFill>
                  <a:schemeClr val="bg1"/>
                </a:solidFill>
              </a:rPr>
              <a:t>By the age of 14, every student has had the opportunity to learn how the different STEM subjects help people to gain entry to a wide range of careers.</a:t>
            </a:r>
            <a:endParaRPr lang="en-GB" dirty="0">
              <a:solidFill>
                <a:schemeClr val="bg1"/>
              </a:solidFill>
            </a:endParaRPr>
          </a:p>
          <a:p>
            <a:pPr marL="0" indent="0">
              <a:buNone/>
            </a:pPr>
            <a:r>
              <a:rPr lang="en-GB" b="1" dirty="0">
                <a:solidFill>
                  <a:schemeClr val="bg1"/>
                </a:solidFill>
              </a:rPr>
              <a:t>All subject teachers emphasize the importance of succeeding in English and Maths.</a:t>
            </a:r>
          </a:p>
          <a:p>
            <a:pPr marL="0" indent="0">
              <a:buNone/>
            </a:pPr>
            <a:endParaRPr lang="en-GB" b="1" dirty="0">
              <a:solidFill>
                <a:schemeClr val="bg1"/>
              </a:solidFill>
            </a:endParaRPr>
          </a:p>
          <a:p>
            <a:pPr marL="0" indent="0">
              <a:buNone/>
            </a:pPr>
            <a:r>
              <a:rPr lang="en-GB" b="1" u="sng" dirty="0">
                <a:solidFill>
                  <a:schemeClr val="bg1"/>
                </a:solidFill>
              </a:rPr>
              <a:t>Ideas to engage your class</a:t>
            </a:r>
            <a:endParaRPr lang="en-GB" u="sng" dirty="0">
              <a:solidFill>
                <a:schemeClr val="bg1"/>
              </a:solidFill>
            </a:endParaRPr>
          </a:p>
          <a:p>
            <a:r>
              <a:rPr lang="en-GB" dirty="0">
                <a:solidFill>
                  <a:schemeClr val="bg1"/>
                </a:solidFill>
              </a:rPr>
              <a:t>Show a short video clip as a starter activity using the resources on </a:t>
            </a:r>
            <a:r>
              <a:rPr lang="en-GB" u="sng" dirty="0">
                <a:solidFill>
                  <a:schemeClr val="bg1"/>
                </a:solidFill>
                <a:hlinkClick r:id="rId2">
                  <a:extLst>
                    <a:ext uri="{A12FA001-AC4F-418D-AE19-62706E023703}">
                      <ahyp:hlinkClr xmlns:ahyp="http://schemas.microsoft.com/office/drawing/2018/hyperlinkcolor" val="tx"/>
                    </a:ext>
                  </a:extLst>
                </a:hlinkClick>
              </a:rPr>
              <a:t>careersbox</a:t>
            </a:r>
            <a:r>
              <a:rPr lang="en-GB" dirty="0">
                <a:solidFill>
                  <a:schemeClr val="bg1"/>
                </a:solidFill>
              </a:rPr>
              <a:t> / </a:t>
            </a:r>
            <a:r>
              <a:rPr lang="en-GB" u="sng" dirty="0">
                <a:solidFill>
                  <a:schemeClr val="bg1"/>
                </a:solidFill>
                <a:hlinkClick r:id="rId3">
                  <a:extLst>
                    <a:ext uri="{A12FA001-AC4F-418D-AE19-62706E023703}">
                      <ahyp:hlinkClr xmlns:ahyp="http://schemas.microsoft.com/office/drawing/2018/hyperlinkcolor" val="tx"/>
                    </a:ext>
                  </a:extLst>
                </a:hlinkClick>
              </a:rPr>
              <a:t>icould</a:t>
            </a:r>
            <a:r>
              <a:rPr lang="en-GB" dirty="0">
                <a:solidFill>
                  <a:schemeClr val="bg1"/>
                </a:solidFill>
              </a:rPr>
              <a:t> / </a:t>
            </a:r>
            <a:r>
              <a:rPr lang="en-GB" u="sng" dirty="0">
                <a:solidFill>
                  <a:schemeClr val="bg1"/>
                </a:solidFill>
                <a:hlinkClick r:id="rId4">
                  <a:extLst>
                    <a:ext uri="{A12FA001-AC4F-418D-AE19-62706E023703}">
                      <ahyp:hlinkClr xmlns:ahyp="http://schemas.microsoft.com/office/drawing/2018/hyperlinkcolor" val="tx"/>
                    </a:ext>
                  </a:extLst>
                </a:hlinkClick>
              </a:rPr>
              <a:t>firstcareers</a:t>
            </a:r>
            <a:r>
              <a:rPr lang="en-GB" dirty="0">
                <a:solidFill>
                  <a:schemeClr val="bg1"/>
                </a:solidFill>
              </a:rPr>
              <a:t> or </a:t>
            </a:r>
            <a:r>
              <a:rPr lang="en-GB" u="sng" dirty="0">
                <a:solidFill>
                  <a:schemeClr val="bg1"/>
                </a:solidFill>
                <a:hlinkClick r:id="rId5">
                  <a:extLst>
                    <a:ext uri="{A12FA001-AC4F-418D-AE19-62706E023703}">
                      <ahyp:hlinkClr xmlns:ahyp="http://schemas.microsoft.com/office/drawing/2018/hyperlinkcolor" val="tx"/>
                    </a:ext>
                  </a:extLst>
                </a:hlinkClick>
              </a:rPr>
              <a:t>BBC bitesize careers</a:t>
            </a:r>
            <a:r>
              <a:rPr lang="en-GB" dirty="0">
                <a:solidFill>
                  <a:schemeClr val="bg1"/>
                </a:solidFill>
              </a:rPr>
              <a:t> to show the relevance of lessons for possible future careers</a:t>
            </a:r>
          </a:p>
          <a:p>
            <a:r>
              <a:rPr lang="en-GB" dirty="0">
                <a:solidFill>
                  <a:schemeClr val="bg1"/>
                </a:solidFill>
              </a:rPr>
              <a:t>Discuss careers linked to specific parts of your curriculum —use this website to help you </a:t>
            </a:r>
            <a:r>
              <a:rPr lang="en-GB" u="sng" dirty="0">
                <a:solidFill>
                  <a:schemeClr val="bg1"/>
                </a:solidFill>
                <a:hlinkClick r:id="rId6">
                  <a:extLst>
                    <a:ext uri="{A12FA001-AC4F-418D-AE19-62706E023703}">
                      <ahyp:hlinkClr xmlns:ahyp="http://schemas.microsoft.com/office/drawing/2018/hyperlinkcolor" val="tx"/>
                    </a:ext>
                  </a:extLst>
                </a:hlinkClick>
              </a:rPr>
              <a:t>https://nationalcareers.service.gov.uk/explore-careers</a:t>
            </a:r>
            <a:endParaRPr lang="en-GB" dirty="0">
              <a:solidFill>
                <a:schemeClr val="bg1"/>
              </a:solidFill>
            </a:endParaRPr>
          </a:p>
          <a:p>
            <a:r>
              <a:rPr lang="en-GB" dirty="0">
                <a:solidFill>
                  <a:schemeClr val="bg1"/>
                </a:solidFill>
              </a:rPr>
              <a:t>Set a homework task to research different careers related to your subject.</a:t>
            </a:r>
          </a:p>
          <a:p>
            <a:r>
              <a:rPr lang="en-GB" dirty="0">
                <a:solidFill>
                  <a:schemeClr val="bg1"/>
                </a:solidFill>
              </a:rPr>
              <a:t>Browse and use the careers lesson inserts on the world of work website— </a:t>
            </a:r>
            <a:r>
              <a:rPr lang="en-GB" u="sng" dirty="0">
                <a:solidFill>
                  <a:schemeClr val="bg1"/>
                </a:solidFill>
                <a:hlinkClick r:id="rId7">
                  <a:extLst>
                    <a:ext uri="{A12FA001-AC4F-418D-AE19-62706E023703}">
                      <ahyp:hlinkClr xmlns:ahyp="http://schemas.microsoft.com/office/drawing/2018/hyperlinkcolor" val="tx"/>
                    </a:ext>
                  </a:extLst>
                </a:hlinkClick>
              </a:rPr>
              <a:t>https://www.myworldofwork.co.uk/lesson-inserts</a:t>
            </a:r>
            <a:endParaRPr lang="en-GB" dirty="0">
              <a:solidFill>
                <a:schemeClr val="bg1"/>
              </a:solidFill>
            </a:endParaRPr>
          </a:p>
          <a:p>
            <a:r>
              <a:rPr lang="en-GB" dirty="0">
                <a:solidFill>
                  <a:schemeClr val="bg1"/>
                </a:solidFill>
              </a:rPr>
              <a:t>Utilise STEM careers resources— </a:t>
            </a:r>
            <a:r>
              <a:rPr lang="en-GB" u="sng" dirty="0">
                <a:solidFill>
                  <a:schemeClr val="bg1"/>
                </a:solidFill>
                <a:hlinkClick r:id="rId8">
                  <a:extLst>
                    <a:ext uri="{A12FA001-AC4F-418D-AE19-62706E023703}">
                      <ahyp:hlinkClr xmlns:ahyp="http://schemas.microsoft.com/office/drawing/2018/hyperlinkcolor" val="tx"/>
                    </a:ext>
                  </a:extLst>
                </a:hlinkClick>
              </a:rPr>
              <a:t>https://www.stem.org.uk/resources</a:t>
            </a:r>
            <a:endParaRPr lang="en-GB" dirty="0">
              <a:solidFill>
                <a:schemeClr val="bg1"/>
              </a:solidFill>
            </a:endParaRPr>
          </a:p>
          <a:p>
            <a:r>
              <a:rPr lang="en-GB" dirty="0">
                <a:solidFill>
                  <a:schemeClr val="bg1"/>
                </a:solidFill>
              </a:rPr>
              <a:t>Take into account growth industries</a:t>
            </a:r>
            <a:r>
              <a:rPr lang="en-GB" dirty="0">
                <a:solidFill>
                  <a:srgbClr val="0000FF"/>
                </a:solidFill>
              </a:rPr>
              <a:t>—</a:t>
            </a:r>
            <a:r>
              <a:rPr lang="en-GB" dirty="0">
                <a:solidFill>
                  <a:srgbClr val="0000FF"/>
                </a:solidFill>
                <a:hlinkClick r:id="rId9">
                  <a:extLst>
                    <a:ext uri="{A12FA001-AC4F-418D-AE19-62706E023703}">
                      <ahyp:hlinkClr xmlns:ahyp="http://schemas.microsoft.com/office/drawing/2018/hyperlinkcolor" val="tx"/>
                    </a:ext>
                  </a:extLst>
                </a:hlinkClick>
              </a:rPr>
              <a:t> here </a:t>
            </a:r>
            <a:r>
              <a:rPr lang="en-GB" dirty="0">
                <a:solidFill>
                  <a:srgbClr val="0000FF"/>
                </a:solidFill>
              </a:rPr>
              <a:t> </a:t>
            </a:r>
          </a:p>
          <a:p>
            <a:r>
              <a:rPr lang="en-GB" dirty="0">
                <a:solidFill>
                  <a:schemeClr val="bg1"/>
                </a:solidFill>
              </a:rPr>
              <a:t>Take a look at the </a:t>
            </a:r>
            <a:r>
              <a:rPr lang="en-GB" u="sng" dirty="0">
                <a:solidFill>
                  <a:schemeClr val="bg1"/>
                </a:solidFill>
                <a:hlinkClick r:id="rId10">
                  <a:extLst>
                    <a:ext uri="{A12FA001-AC4F-418D-AE19-62706E023703}">
                      <ahyp:hlinkClr xmlns:ahyp="http://schemas.microsoft.com/office/drawing/2018/hyperlinkcolor" val="tx"/>
                    </a:ext>
                  </a:extLst>
                </a:hlinkClick>
              </a:rPr>
              <a:t>Gatsby Benchmark 4 Toolkit</a:t>
            </a:r>
            <a:endParaRPr lang="en-GB" dirty="0">
              <a:solidFill>
                <a:schemeClr val="bg1"/>
              </a:solidFill>
              <a:hlinkClick r:id="rId10">
                <a:extLst>
                  <a:ext uri="{A12FA001-AC4F-418D-AE19-62706E023703}">
                    <ahyp:hlinkClr xmlns:ahyp="http://schemas.microsoft.com/office/drawing/2018/hyperlinkcolor" val="tx"/>
                  </a:ext>
                </a:extLst>
              </a:hlinkClick>
            </a:endParaRPr>
          </a:p>
          <a:p>
            <a:r>
              <a:rPr lang="en-GB" dirty="0">
                <a:solidFill>
                  <a:schemeClr val="bg1"/>
                </a:solidFill>
              </a:rPr>
              <a:t>Read the </a:t>
            </a:r>
            <a:r>
              <a:rPr lang="en-GB" u="sng" dirty="0">
                <a:solidFill>
                  <a:schemeClr val="bg1"/>
                </a:solidFill>
                <a:hlinkClick r:id="rId11">
                  <a:extLst>
                    <a:ext uri="{A12FA001-AC4F-418D-AE19-62706E023703}">
                      <ahyp:hlinkClr xmlns:ahyp="http://schemas.microsoft.com/office/drawing/2018/hyperlinkcolor" val="tx"/>
                    </a:ext>
                  </a:extLst>
                </a:hlinkClick>
              </a:rPr>
              <a:t>Careers in the Curriculum ‘What works’ report</a:t>
            </a:r>
            <a:endParaRPr lang="en-GB" dirty="0">
              <a:solidFill>
                <a:schemeClr val="bg1"/>
              </a:solidFill>
            </a:endParaRPr>
          </a:p>
          <a:p>
            <a:r>
              <a:rPr lang="en-GB" dirty="0">
                <a:solidFill>
                  <a:schemeClr val="bg1"/>
                </a:solidFill>
              </a:rPr>
              <a:t>Visit the </a:t>
            </a:r>
            <a:r>
              <a:rPr lang="en-GB" u="sng" dirty="0">
                <a:solidFill>
                  <a:schemeClr val="bg1"/>
                </a:solidFill>
                <a:hlinkClick r:id="rId12">
                  <a:extLst>
                    <a:ext uri="{A12FA001-AC4F-418D-AE19-62706E023703}">
                      <ahyp:hlinkClr xmlns:ahyp="http://schemas.microsoft.com/office/drawing/2018/hyperlinkcolor" val="tx"/>
                    </a:ext>
                  </a:extLst>
                </a:hlinkClick>
              </a:rPr>
              <a:t>Forum Talent Potential website</a:t>
            </a:r>
            <a:r>
              <a:rPr lang="en-GB" dirty="0">
                <a:solidFill>
                  <a:schemeClr val="bg1"/>
                </a:solidFill>
              </a:rPr>
              <a:t> to view case studies about employer-linked curriculum projects</a:t>
            </a:r>
          </a:p>
          <a:p>
            <a:pPr>
              <a:buClr>
                <a:srgbClr val="8AD0D6"/>
              </a:buClr>
            </a:pPr>
            <a:r>
              <a:rPr lang="en-GB" dirty="0">
                <a:solidFill>
                  <a:schemeClr val="bg1"/>
                </a:solidFill>
              </a:rPr>
              <a:t>Careers Enterprise Company -</a:t>
            </a:r>
            <a:r>
              <a:rPr lang="en-GB" dirty="0">
                <a:solidFill>
                  <a:srgbClr val="0000FF"/>
                </a:solidFill>
              </a:rPr>
              <a:t> </a:t>
            </a:r>
            <a:r>
              <a:rPr lang="en-GB" dirty="0">
                <a:solidFill>
                  <a:srgbClr val="0000FF"/>
                </a:solidFill>
                <a:ea typeface="+mj-lt"/>
                <a:cs typeface="+mj-lt"/>
              </a:rPr>
              <a:t>https://resources.careersandenterprise.co.uk/</a:t>
            </a:r>
          </a:p>
          <a:p>
            <a:pPr marL="0" indent="0">
              <a:buNone/>
            </a:pPr>
            <a:endParaRPr lang="en-GB" sz="1400" dirty="0">
              <a:solidFill>
                <a:srgbClr val="000000"/>
              </a:solidFill>
            </a:endParaRPr>
          </a:p>
          <a:p>
            <a:pPr marL="0" indent="0">
              <a:buNone/>
            </a:pPr>
            <a:endParaRPr lang="en-GB" dirty="0"/>
          </a:p>
        </p:txBody>
      </p:sp>
    </p:spTree>
    <p:extLst>
      <p:ext uri="{BB962C8B-B14F-4D97-AF65-F5344CB8AC3E}">
        <p14:creationId xmlns:p14="http://schemas.microsoft.com/office/powerpoint/2010/main" val="3949924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1510</TotalTime>
  <Words>2669</Words>
  <Application>Microsoft Office PowerPoint</Application>
  <PresentationFormat>Widescreen</PresentationFormat>
  <Paragraphs>165</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Century Gothic</vt:lpstr>
      <vt:lpstr>Symbol</vt:lpstr>
      <vt:lpstr>Times New Roman</vt:lpstr>
      <vt:lpstr>Wingdings 3</vt:lpstr>
      <vt:lpstr>Ion</vt:lpstr>
      <vt:lpstr>Blossom House School Careers Education</vt:lpstr>
      <vt:lpstr>The Gatsby Benchmarks – what are they? </vt:lpstr>
      <vt:lpstr>Employer Information </vt:lpstr>
      <vt:lpstr>Parent Information</vt:lpstr>
      <vt:lpstr>PowerPoint Presentation</vt:lpstr>
      <vt:lpstr>PowerPoint Presentation</vt:lpstr>
      <vt:lpstr>Student Information </vt:lpstr>
      <vt:lpstr>PowerPoint Presentation</vt:lpstr>
      <vt:lpstr>Teacher Information</vt:lpstr>
      <vt:lpstr>Post 16 and Post 18 Options</vt:lpstr>
      <vt:lpstr>Careers Programme At Blossom House School</vt:lpstr>
      <vt:lpstr>Careers in Secondary</vt:lpstr>
      <vt:lpstr>Careers Programme in our Post-16 provisions</vt:lpstr>
      <vt:lpstr>Labour Market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Smith</dc:creator>
  <cp:lastModifiedBy>Cheryl Rathmill</cp:lastModifiedBy>
  <cp:revision>143</cp:revision>
  <dcterms:created xsi:type="dcterms:W3CDTF">2022-04-19T12:38:05Z</dcterms:created>
  <dcterms:modified xsi:type="dcterms:W3CDTF">2023-01-30T15:47:10Z</dcterms:modified>
</cp:coreProperties>
</file>